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avif"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sldIdLst>
    <p:sldId id="256" r:id="rId2"/>
    <p:sldId id="259" r:id="rId3"/>
    <p:sldId id="261" r:id="rId4"/>
    <p:sldId id="262" r:id="rId5"/>
    <p:sldId id="264" r:id="rId6"/>
    <p:sldId id="263" r:id="rId7"/>
    <p:sldId id="257" r:id="rId8"/>
    <p:sldId id="260" r:id="rId9"/>
    <p:sldId id="267" r:id="rId10"/>
    <p:sldId id="266" r:id="rId11"/>
    <p:sldId id="258" r:id="rId12"/>
    <p:sldId id="268" r:id="rId13"/>
    <p:sldId id="270" r:id="rId14"/>
    <p:sldId id="269"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BD4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7832" autoAdjust="0"/>
  </p:normalViewPr>
  <p:slideViewPr>
    <p:cSldViewPr snapToGrid="0">
      <p:cViewPr varScale="1">
        <p:scale>
          <a:sx n="123" d="100"/>
          <a:sy n="123" d="100"/>
        </p:scale>
        <p:origin x="1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69E3BAD-7327-46BB-ACC0-F22B17BF1BFD}" type="datetimeFigureOut">
              <a:rPr lang="es-CO" smtClean="0"/>
              <a:t>26/05/2026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42404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101855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417905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1528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1140569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B69E3BAD-7327-46BB-ACC0-F22B17BF1BFD}" type="datetimeFigureOut">
              <a:rPr lang="es-CO" smtClean="0"/>
              <a:t>26/05/2026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154225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B69E3BAD-7327-46BB-ACC0-F22B17BF1BFD}" type="datetimeFigureOut">
              <a:rPr lang="es-CO" smtClean="0"/>
              <a:t>26/05/2026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369924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9E3BAD-7327-46BB-ACC0-F22B17BF1BFD}" type="datetimeFigureOut">
              <a:rPr lang="es-CO" smtClean="0"/>
              <a:t>26/05/2026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622849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9E3BAD-7327-46BB-ACC0-F22B17BF1BFD}" type="datetimeFigureOut">
              <a:rPr lang="es-CO" smtClean="0"/>
              <a:t>26/05/2026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137277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9E3BAD-7327-46BB-ACC0-F22B17BF1BFD}" type="datetimeFigureOut">
              <a:rPr lang="es-CO" smtClean="0"/>
              <a:t>26/05/2026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11362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9E3BAD-7327-46BB-ACC0-F22B17BF1BFD}" type="datetimeFigureOut">
              <a:rPr lang="es-CO" smtClean="0"/>
              <a:t>26/05/2026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369632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9E3BAD-7327-46BB-ACC0-F22B17BF1BFD}" type="datetimeFigureOut">
              <a:rPr lang="es-CO" smtClean="0"/>
              <a:t>26/05/2026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3596475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861543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9E3BAD-7327-46BB-ACC0-F22B17BF1BFD}" type="datetimeFigureOut">
              <a:rPr lang="es-CO" smtClean="0"/>
              <a:t>26/05/2026</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198232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9E3BAD-7327-46BB-ACC0-F22B17BF1BFD}" type="datetimeFigureOut">
              <a:rPr lang="es-CO" smtClean="0"/>
              <a:t>26/05/2026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411586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9E3BAD-7327-46BB-ACC0-F22B17BF1BFD}" type="datetimeFigureOut">
              <a:rPr lang="es-CO" smtClean="0"/>
              <a:t>26/05/2026</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43845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2127407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9E3BAD-7327-46BB-ACC0-F22B17BF1BFD}" type="datetimeFigureOut">
              <a:rPr lang="es-CO" smtClean="0"/>
              <a:t>26/05/2026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3E5EE9B-3D8F-4C73-B364-9007218FFFB0}" type="slidenum">
              <a:rPr lang="es-CO" smtClean="0"/>
              <a:t>‹Nº›</a:t>
            </a:fld>
            <a:endParaRPr lang="es-CO"/>
          </a:p>
        </p:txBody>
      </p:sp>
    </p:spTree>
    <p:extLst>
      <p:ext uri="{BB962C8B-B14F-4D97-AF65-F5344CB8AC3E}">
        <p14:creationId xmlns:p14="http://schemas.microsoft.com/office/powerpoint/2010/main" val="155834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9E3BAD-7327-46BB-ACC0-F22B17BF1BFD}" type="datetimeFigureOut">
              <a:rPr lang="es-CO" smtClean="0"/>
              <a:t>26/05/2026</a:t>
            </a:fld>
            <a:endParaRPr lang="es-C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C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3E5EE9B-3D8F-4C73-B364-9007218FFFB0}" type="slidenum">
              <a:rPr lang="es-CO" smtClean="0"/>
              <a:t>‹Nº›</a:t>
            </a:fld>
            <a:endParaRPr lang="es-CO"/>
          </a:p>
        </p:txBody>
      </p:sp>
    </p:spTree>
    <p:extLst>
      <p:ext uri="{BB962C8B-B14F-4D97-AF65-F5344CB8AC3E}">
        <p14:creationId xmlns:p14="http://schemas.microsoft.com/office/powerpoint/2010/main" val="210662794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av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7" y="0"/>
            <a:ext cx="12261574" cy="7267990"/>
          </a:xfrm>
          <a:prstGeom prst="rect">
            <a:avLst/>
          </a:prstGeom>
        </p:spPr>
      </p:pic>
      <p:sp>
        <p:nvSpPr>
          <p:cNvPr id="2" name="Título 1"/>
          <p:cNvSpPr>
            <a:spLocks noGrp="1"/>
          </p:cNvSpPr>
          <p:nvPr>
            <p:ph type="ctrTitle"/>
          </p:nvPr>
        </p:nvSpPr>
        <p:spPr/>
        <p:txBody>
          <a:bodyPr>
            <a:normAutofit fontScale="90000"/>
          </a:bodyPr>
          <a:lstStyle/>
          <a:p>
            <a:r>
              <a:rPr lang="es-CO" b="1" dirty="0">
                <a:latin typeface="Bradley Hand ITC" panose="03070402050302030203" pitchFamily="66" charset="0"/>
              </a:rPr>
              <a:t>UN AMOR QUE FLORECE…</a:t>
            </a:r>
            <a:br>
              <a:rPr lang="es-CO" b="1" dirty="0">
                <a:latin typeface="Bradley Hand ITC" panose="03070402050302030203" pitchFamily="66" charset="0"/>
              </a:rPr>
            </a:br>
            <a:r>
              <a:rPr lang="es-CO" b="1" dirty="0">
                <a:latin typeface="Bradley Hand ITC" panose="03070402050302030203" pitchFamily="66" charset="0"/>
              </a:rPr>
              <a:t>SIN MEDIR ESPACIO, TIEMPO, DISTANCIA … </a:t>
            </a:r>
            <a:br>
              <a:rPr lang="es-CO" b="1" dirty="0">
                <a:latin typeface="Bradley Hand ITC" panose="03070402050302030203" pitchFamily="66" charset="0"/>
              </a:rPr>
            </a:br>
            <a:endParaRPr lang="es-CO" dirty="0"/>
          </a:p>
        </p:txBody>
      </p:sp>
      <p:sp>
        <p:nvSpPr>
          <p:cNvPr id="3" name="Subtítulo 2"/>
          <p:cNvSpPr>
            <a:spLocks noGrp="1"/>
          </p:cNvSpPr>
          <p:nvPr>
            <p:ph type="subTitle" idx="1"/>
          </p:nvPr>
        </p:nvSpPr>
        <p:spPr/>
        <p:txBody>
          <a:bodyPr>
            <a:normAutofit lnSpcReduction="10000"/>
          </a:bodyPr>
          <a:lstStyle/>
          <a:p>
            <a:endParaRPr lang="es-CO" b="1" dirty="0">
              <a:latin typeface="Bradley Hand ITC" panose="03070402050302030203" pitchFamily="66" charset="0"/>
            </a:endParaRPr>
          </a:p>
          <a:p>
            <a:r>
              <a:rPr lang="es-CO" b="1" dirty="0">
                <a:latin typeface="Bradley Hand ITC" panose="03070402050302030203" pitchFamily="66" charset="0"/>
              </a:rPr>
              <a:t>TODO LO QUE SE RIEGA CON AMOR LLENA TU CORAZON CON PROPOSITO…</a:t>
            </a:r>
          </a:p>
          <a:p>
            <a:endParaRPr lang="es-CO" dirty="0"/>
          </a:p>
        </p:txBody>
      </p:sp>
    </p:spTree>
    <p:extLst>
      <p:ext uri="{BB962C8B-B14F-4D97-AF65-F5344CB8AC3E}">
        <p14:creationId xmlns:p14="http://schemas.microsoft.com/office/powerpoint/2010/main" val="1445963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sp>
        <p:nvSpPr>
          <p:cNvPr id="3" name="CuadroTexto 2"/>
          <p:cNvSpPr txBox="1"/>
          <p:nvPr/>
        </p:nvSpPr>
        <p:spPr>
          <a:xfrm>
            <a:off x="460375" y="4336781"/>
            <a:ext cx="11302705" cy="2308324"/>
          </a:xfrm>
          <a:prstGeom prst="rect">
            <a:avLst/>
          </a:prstGeom>
          <a:solidFill>
            <a:schemeClr val="accent6">
              <a:lumMod val="20000"/>
              <a:lumOff val="80000"/>
            </a:schemeClr>
          </a:solidFill>
        </p:spPr>
        <p:txBody>
          <a:bodyPr wrap="square" rtlCol="0">
            <a:spAutoFit/>
          </a:bodyPr>
          <a:lstStyle/>
          <a:p>
            <a:r>
              <a:rPr lang="es-ES" dirty="0">
                <a:latin typeface="Bookman Old Style" panose="02050604050505020204" pitchFamily="18" charset="0"/>
              </a:rPr>
              <a:t>"Tal vez todos dirán: '¿Pero cómo dejo de sufrir si es a mi hijo a quien me tocó enterrar? Es a mi hijo a quien no veo crecer o, simplemente, a quien no puedo abrazar...'.</a:t>
            </a:r>
          </a:p>
          <a:p>
            <a:r>
              <a:rPr lang="es-ES" dirty="0">
                <a:latin typeface="Bookman Old Style" panose="02050604050505020204" pitchFamily="18" charset="0"/>
              </a:rPr>
              <a:t>Solo respiro y digo: 'No es fácil, pero no es imposible'. ¿Y saben por qué? Sencillo: porque su amor me cubre y me sostiene; su ser siempre estará en mi corazón. Todo lo que aprendo nuevamente está lleno de recuerdos bonitos, ya sean cinco o miles; no importa, crecimos los dos. Nuestros hijos llegaron a este mundo a traer amor y cambios, y se fueron dejando un vacío que llenamos con sus recuerdos, su sonrisa, su amor y su valentía al atravesar todos los obstáculos de este mundo".</a:t>
            </a:r>
          </a:p>
          <a:p>
            <a:endParaRPr lang="es-CO" dirty="0"/>
          </a:p>
        </p:txBody>
      </p:sp>
      <p:sp>
        <p:nvSpPr>
          <p:cNvPr id="4" name="Rectángulo 3"/>
          <p:cNvSpPr/>
          <p:nvPr/>
        </p:nvSpPr>
        <p:spPr>
          <a:xfrm>
            <a:off x="7585435" y="518970"/>
            <a:ext cx="4606565" cy="2585323"/>
          </a:xfrm>
          <a:prstGeom prst="rect">
            <a:avLst/>
          </a:prstGeom>
          <a:solidFill>
            <a:srgbClr val="FFFFCC"/>
          </a:solidFill>
        </p:spPr>
        <p:txBody>
          <a:bodyPr wrap="square">
            <a:spAutoFit/>
          </a:bodyPr>
          <a:lstStyle/>
          <a:p>
            <a:r>
              <a:rPr lang="es-ES" i="1" u="sng" dirty="0" smtClean="0">
                <a:effectLst>
                  <a:outerShdw blurRad="38100" dist="38100" dir="2700000" algn="tl">
                    <a:srgbClr val="000000">
                      <a:alpha val="43137"/>
                    </a:srgbClr>
                  </a:outerShdw>
                </a:effectLst>
              </a:rPr>
              <a:t>la </a:t>
            </a:r>
            <a:r>
              <a:rPr lang="es-ES" b="1" i="1" u="sng" dirty="0" err="1" smtClean="0">
                <a:effectLst>
                  <a:outerShdw blurRad="38100" dist="38100" dir="2700000" algn="tl">
                    <a:srgbClr val="000000">
                      <a:alpha val="43137"/>
                    </a:srgbClr>
                  </a:outerShdw>
                </a:effectLst>
              </a:rPr>
              <a:t>hiperreflexión</a:t>
            </a:r>
            <a:r>
              <a:rPr lang="es-ES" i="1" u="sng" dirty="0" smtClean="0">
                <a:effectLst>
                  <a:outerShdw blurRad="38100" dist="38100" dir="2700000" algn="tl">
                    <a:srgbClr val="000000">
                      <a:alpha val="43137"/>
                    </a:srgbClr>
                  </a:outerShdw>
                </a:effectLst>
              </a:rPr>
              <a:t> es un concepto psicológico, desarrollado principalmente por </a:t>
            </a:r>
            <a:r>
              <a:rPr lang="es-ES" i="1" u="sng" dirty="0" err="1" smtClean="0">
                <a:effectLst>
                  <a:outerShdw blurRad="38100" dist="38100" dir="2700000" algn="tl">
                    <a:srgbClr val="000000">
                      <a:alpha val="43137"/>
                    </a:srgbClr>
                  </a:outerShdw>
                </a:effectLst>
              </a:rPr>
              <a:t>viktor</a:t>
            </a:r>
            <a:r>
              <a:rPr lang="es-ES" i="1" u="sng" dirty="0" smtClean="0">
                <a:effectLst>
                  <a:outerShdw blurRad="38100" dist="38100" dir="2700000" algn="tl">
                    <a:srgbClr val="000000">
                      <a:alpha val="43137"/>
                    </a:srgbClr>
                  </a:outerShdw>
                </a:effectLst>
              </a:rPr>
              <a:t> </a:t>
            </a:r>
            <a:r>
              <a:rPr lang="es-ES" i="1" u="sng" dirty="0" err="1" smtClean="0">
                <a:effectLst>
                  <a:outerShdw blurRad="38100" dist="38100" dir="2700000" algn="tl">
                    <a:srgbClr val="000000">
                      <a:alpha val="43137"/>
                    </a:srgbClr>
                  </a:outerShdw>
                </a:effectLst>
              </a:rPr>
              <a:t>frankl</a:t>
            </a:r>
            <a:r>
              <a:rPr lang="es-ES" i="1" u="sng" dirty="0" smtClean="0">
                <a:effectLst>
                  <a:outerShdw blurRad="38100" dist="38100" dir="2700000" algn="tl">
                    <a:srgbClr val="000000">
                      <a:alpha val="43137"/>
                    </a:srgbClr>
                  </a:outerShdw>
                </a:effectLst>
              </a:rPr>
              <a:t> en el marco de la logoterapia, que se refiere a la atención excesiva o forzada hacia uno mismo. ocurre cuando una persona se observa de manera obsesiva, analizando cada uno de sus síntomas, pensamientos o funciones corporales que, en condiciones normales, deberían suceder de forma automática.</a:t>
            </a:r>
            <a:endParaRPr lang="es-CO" i="1" u="sng" dirty="0">
              <a:effectLst>
                <a:outerShdw blurRad="38100" dist="38100" dir="2700000" algn="tl">
                  <a:srgbClr val="000000">
                    <a:alpha val="43137"/>
                  </a:srgbClr>
                </a:outerShdw>
              </a:effectLst>
            </a:endParaRPr>
          </a:p>
        </p:txBody>
      </p:sp>
      <p:sp>
        <p:nvSpPr>
          <p:cNvPr id="6" name="AutoShape 2" descr="data:image/png;base64,iVBORw0KGgoAAAANSUhEUgAABAAAAAIvCAYAAADqN6laAAAQAElEQVR4AezaSbJkV1IG4CdVrQIGrIExBouQ1sCErTBmwoh5dROMOWYYa2ETKpGpVCpfE829Eafx5sMy80Xc5rj758+Mst/0/Yv/I0CAAAECBAgQIECAAAECBKoLvAgAyq/YgAQIECBAgAABAgQIECBA4EUA4JeAAAECBAgQIECAAAECBAiUF/g0oP8C4BOCPwQIECBAgAABAgQIECBAoLLA59kEAJ8V/CVAgAABAgQIECBAgAABAnUFfplMAPALg38IECBAgAABAgQIECBAgEBVgS9zCQC+OPiXAAECBAgQIECAAAECBAjUFPh1KgHArxB+ECBAgAABAgQIECBAgACBigJfZxIAfJXwkwABAgQIECBAgAABAgQI1BP4bSIBwG8UPhAgQIAAAQIECBAgQIAAgWoC3+YRAHyz8IkAAQIECBAgQIAAAQIECNQSeDWNAOAVho8ECBAgQIAAAQIECBAgQKCSwOtZBACvNXwmQIAAAQIECBAgQIAAAQJ1BN5MIgB4w+ELAQIECBAgQIAAAQIECBCoIvB2DgHAWw/fCBAgQIAAAQIECBAgQIBADYF3UwgA3oH4SoAAAQIECBAgQIAAAQIEKgi8n0EA8F7EdwIECBAgQIAAAQIECBAgkF/gwwQCgA8kLhAgQIAAAQIECBAgQIAAgewCH/sXAHw0cYUAAQIECBAgQIAAAQIECOQWuNC9AOACiksECBAgQIAAAQIECBAgQCCzwKXeBQCXVFwjQIAAAQIECBAgQIAAAQJ5BS52LgC4yOIiAQIECBAgQIAAAQIECBDIKnC5bwHAZRdXCRAgQIAAAQIECBAgQIBAToErXQsArsC4TIAAAQIECBAgQIAAAQIEMgpc61kAcE3GdQIECBAgQIAAAQIECBAgkE/gascCgKs0bhAgQIAAAQIECBAgQIAAgWwC1/sVAFy3cYcAAQIECBAgQIAAAQIECOQSuNGtAOAGjlsECBAgQIAAAQIECBAgQCCTwK1eBQC3dNwjQIAAAQIECBAgQIAAAQJ5BG52KgC4yeMmAQIECBAgQIAAAQIECBDIInC7TwHAbR93CRAgQIAAAQIECBAgQIBADoE7XQoA7gC5TYAAAQIECBAgQIAAAQIEMgjc61EAcE/IfQIECBAgQIAAAQIECBAgEF/gbocCgLtEHiBAgAABAgQIECBAgAABAtEF7vcnALhv5AkCBAgQIECAAAECBAgQIBBb4EB3AoADSB4hQIAAAQIECBAgQIAAAQKRBY70JgA4ouQZAgQIECBAgAABAgQIECAQV+BQZwKAQ0weIkCAAAECBAgQIECAAAECUQWO9SUAOObkKQIECBAgQIAAAQIECBAgEFPgYFcCgINQHiNAgAABAgQIECBAgAABAhEFjvYkADgq5TkCBAgQIECAAAECBAgQIBBP4HBHAoDDVB4kQIAAAQIECBAgQIAAAQLRBI73IwA4buVJAgQIECBAgAABAgQIECAQS+BENwKAE1geJUCAAAECBAgQIECAAAECkQTO9CIAOKPlWQIECBAgQIAAAQIECBAgEEfgVCcCgFNcHiZAgAABAgQIECBAgAABAlEEzvUhADjn5WkCBAgQIECAAAECBAgQIBBD4GQXAoCTYB4nQIAAAQIECBAgQIAAAQIRBM72IAA4K+Z5AgQIECBAgAABAgQIECCwX+B0BwKA02ReIECAAAECBAgQIECAAAECuwXO1xcAnDfzBgECBAgQIECAAAECBAgQ2CvwQHUBwANoXiFAgAABAgQIECBAgAABAjsFHqktAHhEzTsECBAgQIAAAQIECBAgQGCfwEOVBQAPsXmJAAECBAgQIECAAAECBAjsEnisrgDgMTdvESBAgAABAgQIECBAgACBPQIPVhUAPAjnNQIECBAgQIAAAQIECBAgsEPg0ZoCgEflvEeAAAECBAgQIECAAAECBNYLPFxRAPAwnRcJECBAgAABAgQIECBAgMBqgcfrCQAet/MmAQIECBAgQIAAAQIECBBYK/BENQHAE3heJUCAAAECBAgQIECAAAECKwWeqSUAeEbPuwQIECBAgAABAgQIECBAYJ3AU5UEAE/xeZkAAQIECBAgQIAAAQIECKwSeK6OAOA5P28TIECAAAECBAgQIECAAIE1Ak9WEQA8Ceh1AgQIECBAgAABAgQIECCwQuDZGgKAZwW9T4AAAQIECBAgQIAAAQIE5gs8XUEA8DShAwgQIECAAAECBAgQIECAwGyB588XADxv6AQCBAgQIECAAAECBAgQIDBXYMDpAoABiI4gQIAAAQIECBAgQIAAAQIzBUacLQAYoegMAgQIECBAgAABAgQIECAwT2DIyQKAIYwOIUCAAAECBAgQIECAAAECswTGnCsAGOPoFAIECBAgQIAAAQIECBAgMEdg0KkCgEGQjiFAgAABAgQIECBAgAABAjMERp0pABgl6RwCBAgQIECAAAECBAgQIDBeYNiJAoBhlA4iQIAAAQIECBAgQIAAAQKjBcadJwAYZ+kkAgQIECBAgAABAgQIECAwVmDgaQKAgZiOIkCAAAECBAgQIECAAAECIwVGniUAGKnpLAIECBAgQIAAAQIECBAgME5g6EkCgKGcDiNAgAABAgQIECBAgAABAqMExp4jABjr6TQCBAgQIECAAAECBAgQIDBGYPApAoDBoI4jQIAAAQIECBAgQIAAAQIjBEafIQAYLeo8AgQIECBAgAABAgQIECDwvMDwEwQAw0kdSIAAAQIECBAgQIAAAQIEnhUY/74AYLypEwkQIECAAAECBAgQIECAwHMCE94WAExAdSQBAgQIECBAgAABAgQIEHhGYMa7AoAZqs4kQIAAAQIECBAgQIAAAQKPC0x5UwAwhdWhBAgQIECAAAECBAgQIEDgUYE57wkA5rg6lQABAgQIECBAgAABAgQIPCYw6S0BwCRYxxIgQIAAAQIECBAgQIAAgUcEZr0jAJgl61wCBAgQIECAAAECBAgQIHBeYNobAoBptA4mQIAAAQIECBAgQIAAAQJnBeY9LwCYZ+tkAgQIECBAgAABAgQIECBwTmDi0wKAibiOJkCAAAECBAgQIECAAAECZwRmPisAmKnrbAIECBAgQIAAAQIECBAgcFxg6pMCgKm8DidAgAABAgQIECBAgAABAkcF5j4nAJjr63QCBAgQIECAAAECBAgQIHBMYPJTAoDJwI4nQIAAAQIECBAgQIAAAQJHBGY/IwCYLex8AgQIECBAgAABAgQIECBwX2D6EwKA6cQKECBAgAABAgQIECBAgACBewLz7wsA5hurQIAAAQIECBAgQIAAAQIEbgssuCsAWICsBAECBAgQIECAAAECBAgQuCWw4p4AYIWyGgQIECBAgAABAgQIECBA4LrAkjsCgCXMihAgQIAAAQIECBAgQIAAgWsCa64LANY4q0KAAAECBAgQIECAAAECBC4LLLoqAFgErQwBAgQIECBAgAABAgQIELgksOqaAGCVtDoECBAgQIAAAQIECBAgQOCjwLIrAoBl1AoRIECAAAECBAgQIECAAIH3Auu+CwDWWatEgAABAgQIECBAgAABAgTeCiz8JgBYiK0UAQIECBAgQIAAAQIECBB4LbDyswBgpbZaBAgQIECAAAECBAgQIEDgm8DSTwKApdyKESBAgAABAgQIECBAgACBrwJrfwoA1nqrRoAAAQIECBAgQIAAAQIEvggs/lcAsBhcOQIECBAgQIAAAQIECBAg8Flg9V8BwGpx9QgQIECAAAECBAgQIECAwMvLcgMBwHJyBQkQIECAAAECBAgQIECAwHoBAcB6cxUJECBAgAABAgQIECBAoLvAhvkFABvQlSRAgAABAgQIECBAgACB3gI7phcA7FBXkwABAgQIECBAgAABAgQ6C2yZXQCwhV1RAgQIECBAgAABAgQIEOgrsGdyAcAed1UJECBAgAABAgQIECBAoKvAprkFAJvglSVAgAABAgQIECBAgACBngK7phYA7JJXlwABAgQIECBAgAABAgQ6CmybWQCwjV5hAgQIECBAgAABAgQIEOgnsG9iAcA+e5UJECBAgAABAgQIECBAoJvAxnkFABvxlSZAgAABAgQIECBAgACBXgI7pxUA7NRXmwABAgQIECBAgAABAgQ6CWydVQCwlV9xAgQIECBAgAABAgQIEOgjsHdSAcBef9UJECBAgAABAgQIECBAoIvA5jkFAJsXoDwBAgQIECBAgAABAgQI9BDYPaUAYPcG1CdAgAABAgQIECBAgACBDgLbZxQAbF+BBggQIECAAAECBAgQIECgvsD+CQUA+3egAwIECBAgQIAAAQIECBCoLhBgPgFAgCVogQABAgQIECBAgAABAgRqC0SYTgAQYQt6IECAAAECBAgQIECAAIHKAiFmEwCEWIMmCBAgQIAAAQIECBAgQKCuQIzJBAAx9qALAgQIECBAgAABAgQIEKgqEGQuAUCQRWiDAAECBAgQIECAAAECBGoKRJlKABBlE/ogQIAAAQIECBAgQIAAgYoCYWYSAIRZhUYIECBAgAABAgQIECBAoJ5AnIkEAHF2oRMCBAgQIECAAAECBAgQqCYQaB4BQKBlaIUAAQIECBAgQIAAAQIEaglEmkYAEGkbeiFAgAABAgQIECBAgACBSgKhZhEAhFqHZggQIECAAAECBAgQIECgjkCsSQQAsfahGwIECBAgQIAAAQIECBCoIhBsDgFAsIVohwABAgQIECBAgAABAgRqCESbQgAQbSP6IUCAAAECBAgQIECAAIEKAuFmEACEW4mGCBAgQIAAAQIECBAgQCC/QLwJBADxdqIjAgQIECBAgAABAgQIEMguELB/AUDApWiJAAECBAgQIECAAAECBHILROxeABBxK3oiQIAAAQIECBAgQIAAgcwCIXsXAIRci6YIECBAgAABAgQIECBAIK9AzM4FADH3oisCBAgQIECAAAECBAgQyCoQtG8BQNDFaIsAAQIECBAgQIAAAQIEcgpE7VoAEHUz+iJAgAABAgQIECBAgACBjAJhexYAhF2NxggQIECAAAECBAgQIEAgn0DcjgUAcXejMwIECBAgQIAAAQIECBDIJhC4XwFA4OVojQABAgQIECBAgAABAgRyCUTuVgAQeTt6I0CAAAECBAgQIECAAIFMAqF7FQCEXo/mCBAgQIAAAQIECBAgQCCPQOxOBQCx96M7AgQIECBAgAABAgQIEMgiELxPAUDwBWmPAAECBAgQIECAAAECBHIIRO9SABB9Q/ojQIAAAQIECBAgQIAAgQwC4XsUAIRfkQYJECBAgAABAgQIECBAIL5A/A4FAPF3pEMCBAgQIECAAAECBAgQiC6QoD8BQIIlaZEAAQIECBAgQIAAAQIEYgtk6E4AkGFLeiRAgAABAgQIECBAgACByAIpehMApFiTJgkQIECAAAECBAgQIEAgrkCOzgQAOfakSwIECBAgQIAAAQIECBCIzoZT2QAAEABJREFUKpCkLwFAkkVpkwABAgQIECBAgAABAgRiCmTpSgCQZVP6JECAAAECBAgQIECAAIGIAml6EgCkWZVGCRAgQIAAAQIECBAgQCCeQJ6OBAB5dqVTAgQIECBAgAABAgQIEIgmkKgfAUCiZWmVAAECBAgQIECAAAECBGIJZOpGAJBpW3olQIAAAQIECBAgQIAAgUgCqXoRAKRal2YJECBAgAABAgQIECBAII5Ark4EALn2pVsCBAgQIECAAAECBAgQiCKQrA8BQLKFaZcAAQIECBAgQIAAAQIEYghk60IAkG1j+iVAgAABAgQIECBAgACBCALpehAApFuZhgkQIECAAAECBAgQIEBgv0C+DgQA+XamYwIECBAgQIAAAQIECBDYLZCwvgAg4dK0TIAAAQIECBAgQIAAAQJ7BTJWFwBk3JqeCRAgQIAAAQIECBAgQGCnQMraAoCUa9M0AQIECBAgQIAAAQIECOwTyFlZAJBzb7omQIAAAQIECBAgQIAAgV0CSesKAJIuTtsECBAgQIAAAQIECBAgsEcga1UBQNbN6ZsAAQIECBAgQIAAAQIEdgikrSkASLs6jRMgQIAAAQIECBAgQIDAeoG8FQUAeXencwIECBAgQIAAAQIECBBYLZC4ngAg8fK0ToAAAQIECBAgQIAAAQJrBTJXEwBk3p7eCRAgQIAAAQIECBAgQGClQOpaAoDU69M8AQIECBAgQIAAAQIECKwTyF1JAJB7f7onQIAAAQIECBAgQIAAgVUCyesIAJIvUPsECBAgQIAAAQIECBAgsEYgexUBQPYN6p8AAQIECBAgQIAAAQIEVgikryEASL9CAxAgQIAAAQIECBAgQIDAfIH8FQQA+XdoAgIECBAgQIAAAQIECBCYLVDgfAFAgSUagQABAgQIECBAgAABAgTmClQ4XQBQYYtmIECAAAECBAgQIECAAIGZAiXOFgCUWKMhCBAgQIAAAQIECBAgQGCeQI2TBQA19mgKAgQIECBAgAABAgQIEJglUORcAUCRRRqDAAECBAgQIECAAAECBOYIVDlVAFBlk+YgQIAAAQIECBAgQIAAgRkCZc4UAJRZpUEIECBAgAABAgQIECBAYLxAnRMFAHV2aRICBAgQIECAAAECBAgQGC1Q6DwBQKFlGoUAAQIECBAgQIAAAQIExgpUOk0AUGmbZiFAgAABAgQIECBAgACBkQKlzhIAlFqnYQgQIECAAAECBAgQIEBgnECtkwQAtfZpGgIECBAgQIAAAQIECBAYJVDsHAFAsYUahwABAgQIECBAgAABAgTGCFQ7RQBQbaPmIUCAwEKBn3744d/++sMP//3zjz/+88KyShEgQIAAAQIEVgiUqyEAKLdSAxEgQGCNwE8//viv3728/Munav/0888///unEODvP332hwABAgQIECBQRKDeGAKAejs1EQECBJYIfPp/IH/3utBPf/3r377+7jMBAgQIECBAILVAweY//e+3glMZiQABAgSmC/z08vIfLy8vP3/6+/nP//z+L3/5z88f/CVAgAABAgQIVBCoOIMAoOJWzUSAAIEFAr//05/+67vf/e5vvvv++3/4/s9//scFJZUgQIAAAQIECKwSKFlHAFByrYYiQIDAGoHv/vCH//vuj3/83zXVVCFAgAABAgQIrBKoWUcAUHOvpiJAgAABAgQIECBAgACBRwWKvicAKLpYYxEgQIAAAQIECBAgQIDAYwJV3xIAVN2suQgQIECAAAECBAgQIEDgEYGy7wgAyq7WYAQIECBAgAABAgQIECBwXqDuGwKAurs1GQECBAgQIECAAAECBAicFSj8vACg8HKNRoAAAQIECBAgQIAAAQLnBCo/LQCovF2zESBAgAABAgQIECBAgMAZgdLPCgBKr9dwBAgQIECAAAECBAgQIHBcoPaTAoDa+zUdAQIECBAgQIAAAQIECBwVKP6cAKD4go1HgAABAgQIECBAgAABAscEqj8lAKi+YfMRIECAAAECBAgQIECAwBGB8s8IAMqv2IAECBAgQIAAAQIECBAgcF+g/hMCgPo7NiEBAgQIECBAgAABAgQI3BNocF8A0GDJRiRAgAABAgQIECBAgACB2wId7goAOmzZjAQIECBAgAABAgQIECBwS6DFPQFAizUbkgABAgQIECBAgAABAgSuC/S4IwDosWdTEiBAgAABAgQIECBAgMA1gSbXBQBNFm1MAgQIECBAgAABAgQIELgs0OWqAKDLps1JgAABAgQIECBAgAABApcE2lwTALRZtUEJECBAgAABAgQIECBA4KNAnysCgD67NikBAgQIECBAgAABAgQIvBdo9F0A0GjZRiVAgAABAgQIECBAgACBtwKdvgkAOm3brAQIECBAgAABAgQIECDwWqDVZwFAq3UblgABAgQIECBAgAABAgS+CfT6JADotW/TEiBAgAABAgQIECBAgMBXgWY/BQDNFm5cAgQIECBAgAABAgQIEPgi0O1fAUC3jZuXAAECBAgQIECAAAECBD4LtPsrAGi3cgMTIECAAAECBAgQIECAwMtLPwMBQL+dm5gAAQIECBAgQIAAAQIEGgoIABou3cgECBAgQIAAAQIECBDoLtBxfgFAx62bmQABAgQIECBAgAABAr0FWk4vAGi5dkMTIECAAAECBAgQIECgs0DP2QUAPfduagIECBAgQIAAAQIECPQVaDq5AKDp4o1NgAABAgQIECBAgACBrgJd5xYAdN28uQkQIECAAAECBAgQINBToO3UAoC2qzc4AQIECBAgQIAAAQIEOgr0nVkA0Hf3JidAgAABAgQIECBAgEA/gcYTCwAaL9/oBAgQIECAAAECBAgQ6CbQeV4BQOftm50AAQIECBAgQIAAAQK9BFpPKwBovX7DEyBAgAABAgQIECBAoJNA71kFAL33b3oCBAgQIECAAAECBAj0EWg+qQCg+S+A8QkQIECAAAECBAgQINBFoPucAoDuvwHmJ0CAAAECBAgQIECAQA+B9lMKANr/CgAgQIAAAQIECBAgQIBABwEzCgD8DhAgQIAAAQIECBAgQIBAfQETvggA/BIQIECAAAECBAgQIECAQHkBA74IAPwSECBAgAABAgQIECBAgEB5AQN+EvBfAHxC8IcAAQIECBAgQIAAAQIEKguY7bOAAOCzgr8ECBAgQIAAAQIECBAgUFfAZL8ICAB+YfAPAQIECBAgQIAAAQIECFQVMNcXAQHAFwf/EiBAgAABAgQIECBAgEBNAVP9KiAA+BXCDwIECBAgQIAAAQIECBCoKGCmrwICgK8SfhIgQIAAAQIECBAgQIBAPQET/SYgAPiNwgcCBAgQIECAAAECBAgQqCZgnm8CAoBvFj4RIECAAAECBAgQIECAQC0B07wSEAC8wvCRAAECBAgQIECAAAECBCoJmOW1gADgtYbPBAgQIECAAAECBAgQIFBHwCRvBAQAbzh8IUCAAAECBAgQIECAAIEqAuZ4KyAAeOvhGwECBAgQIECAAAECBAjUEDDFOwEBwDsQXwkQIECAAAECBAgQIECggoAZ3gsIAN6L+E6AAAECBAgQIECAAAEC+QVM8EFAAPCBxAUCBAgQIECAAAECBAgQyC6g/48CAoCPJq4QIECAAAECBAgQIECAQG4B3V8QEABcQHGJAAECBAgQIECAAAECBDIL6P2SgADgkoprBAgQIECAAAECBAgQIJBXQOcXBQQAF1lcJECAAAECBAgQIECAAIGsAvq+LCAAuOziKgECBAgQIECAAAECBAjkFND1FQEBwBUYlwkQIECAAAECBAgQIEAgo4CerwkIAK7JuE6AAAECBAgQIECAAAEC+QR0fFVAAHCVxg0CBAgQIECAAAECBAgQyCag3+sCAoDrNu4QIECAAAECBAgQIECAQC4B3d4QEADcwHGLAAECBAgQIECAAAECBDIJ6PWWgADglo57BAgQIECAAAECBAgQIJBHQKc3BQQAN3ncJECAAAECBAgQIECAAIEsAvq8LSAAuO3jLgECBAgQIECAAAECBAjkENDlHQEBwB0gtwkQIECAAAECBAgQIEAgg4Ae7wkIAO4JuU+AAAECBAgQIECAAAEC8QV0eFdAAHCXyAMECBAgQIAAAQIECBAgEF1Af/cFBAD3jTxBgAABAgQIECBAgAABArEFdHdAQABwAMkjBAgQIECAAAECBAgQIBBZQG9HBAQAR5Q8Q4AAAQIECBAgQIAAAQJxBXR2SEAAcIjJQwQIECBAgAABAgQIECAQVUBfxwQEAMecPEWAAAECBAgQIECAAAECMQV0dVBAAHAQymMECBAgQIAAAQIECBAgEFFAT0cFBABHpTxHgAABAgQIECBAgAABAvEEdHRYQABwmMqDBAgQIECAAAECBAgQIBBNQD/HBQQAx608SYAAAQIECBAgQIAAAQKxBHRzQkAAcALLowQIECBAgAABAgQIECAQSUAvZwQEAGe0PEuAAAECBAgQIECAAAECcQR0ckpAAHCKy8MECBAgQIAAAQIECBAgEEVAH+cEBADnvDxNgAABAgQIECBAgAABAjEEdHFSQABwEszjBAgQIECAAAECBAgQIBBBQA9nBQQAZ8U8T4AAAQIECBAgQIAAAQL7BXRwWkAAcJrMCwQIECBAgAABAgQIECCwW0D98wICgPNm3iBAgAABAgQIECBAgACBvQKqPyAgAHgAzSsECBAgQIAAAQIECBAgsFNA7UcEBACPqHmHAAECBAgQIECAAAECBPYJqPyQgADgITYvESBAgAABAgQIECBAgMAuAXUfExAAPObmLQIECBAgQIAAAQIECBDYI6DqgwICgAfhvEaAAAECBAgQIECAAAECOwTUfFRAAPConPcIECBAgAABAgQIECBAYL2Aig8LCAAepvMiAQIECBAgQIAAAQIECKwWUO9xAQHA43beJECAAAECBAgQIECAAIG1Aqo9ISAAeALPqwQIECBAgAABAgQIECCwUkCtZwQEAM/oeZcAAQIECBAgQIAAAQIE1gmo9JSAAOApPi8TIECAAAECBAgQIECAwCoBdZ4TEAA85+dtAgQIECBAgAABAgQIEFgjoMqTAgKAJwG9ToAAAQIECBAgQIAAAQIrBNR4VkAA8Kyg9wkQIECAAAECBAgQIEBgvoAKTwsIAJ4mdAABAgQIECBAgAABAgQIzBZw/vMCAoDnDZ1AgAABAgQIECBAgAABAnMFnD5AQAAwANERBAgQIECAAAECBAgQIDBTwNkjBAQAIxSdQYAAAQIECBAgQIAAAQLzBJw8REAAMITRIQQIECBAgAABAgQIECAwS8C5YwQEAGMcnUKAAAECBAgQIECAAAECcwScOkhAADAI0jEECBAgQIAAAQIECBAgMEPAmaMEBACjJJ1DgAABAgQIECBAgAABAuMFnDhMQAAwjNJBBAgQIECAAAECBAgQIDBawHnjBAQA4yydRIAAAQIECBAgQIAAAUUIk/0AABAASURBVAJjBZw2UEAAMBDTUQQIECBAgAABAgQIECAwUsBZIwUEACM1nUWAAAECBAgQIECAAAEC4wScNFRAADCU02EECBAgQIAAAQIECBAgMErAOWMFBABjPZ1GgAABAgQIECBAgAABAmMEnDJYQAAwGNRxBAgQIECAAAECBAgQIDBCwBmjBQQAo0WdR4AAAQIECBAgQIAAAQLPCzhhuIAAYDipAwkQIECAAAECBAgQIEDgWQHvjxcQAIw3dSIBAgQIECBAgAABAgQIPCfg7QkCAoAJqI4kQIAAAQIECBAgQIAAgWcEvDtDQAAwQ9WZBAgQIECAAAECBAgQIPC4gDenCAgAprA6lAABAgQIECBAgAABAgQeFfDeHAEBwBxXpxIgQIAAAQIECBAgQIDAYwLemiQgAJgE61gCBAgQIECAAAECBAgQeETAO7MEBACzZJ1LgAABAgQIECBAgAABAucFvDFNQAAwjdbBBAgQIECAAAECBAgQIHBWwPPzBAQA82ydTIAAAQIECBAgQIAAAQLnBDw9UUAAMBHX0QQIECBAgAABAgQIECBwRsCzMwUEADN1nU2AAAECBAgQIECAAAECxwU8OVVAADCV1+EECBAgQIAAAQIECBAgcFTAc3MFBABzfZ1OgAABAgQIECBAgAABAscEPDVZQAAwGdjxBAgQIECAAAECBAgQIHBEwDOzBQQAs4WdT4AAAQIECBAgQIAAAQL3BTwxXUAAMJ1YAQIECBAgQIAAAQIECBC4J+D+fAEBwHxjFQgQIECAAAECBAgQIEDgtoC7CwQEAAuQlSBAgAABAgQIECBAgACBWwLurRAQAKxQVoMAAQIECBAgQIAAAQIErgu4s0RAALCEWRECBAgQIECAAAECBAgQuCbg+hoBAcAaZ1UIECBAgAABAgQIECBA4LKAq4sEBACLoJUhQIAAAQIECBAgQIAAgUsCrq0SEACsklaHAAECBAgQIECAAAECBD4KuLJMQACwjFohAgQIECBAgAABAgQIEHgv4Ps6AQHAOmuVCBAgQIAAAQIECBAgQOCtgG8LBQQAC7GVIkCAAAECBAgQIECAAIHXAj6vFBAArNRWiwABAgQIECBAgAABAgS+Cfi0VEAAsJRbMQIECBAgQIAAAQIECBD4KuDnWgEBwFpv1QgQIECAAAECBAgQIEDgi4B/FwsIABaDK0eAAAECBAgQIECAAAECnwX8XS0gAFgtrh4BAgQIECBAgAABAgQIvLwwWC4gAFhOriABAgQIECBAgAABAgQIEFgvIABYb64iAQIECBAgQIAAAQIEuguYf4OAAGADupIECBAgQIAAAQIECBDoLWD6HQICgB3qahIgQIAAAQIECBAgQKCzgNm3CAgAtrArSoAAAQIECBAgQIAAgb4CJt8jIADY464qAQIECBAgQIAAAQIEugqYe5OAAGATvLIECBAgQIAAAQIECBDoKWDqXQICgF3y6hIgQIAAAQIECBAgQKCjgJm3CQgAttErTIAAAQIECBAgQIAAgX4CJt4nIADYZ68yAQIECBAgQIAAAQIEugmYd6OAAGAjvtIECBAgQIAAAQIECBDoJWDanQICgJ36ahMgQIAAAQIECBAgQKCTgFm3CggAtvIrToAAAQIECBAgQIAAgT4CJt0rIADY6686AQIECBAgQIAAAQIEugiYc7OAAGDzApQnQIAAAQIECBAgQIBADwFT7hYQAOzegPoECBAgQIAAAQIECBDoIGDG7QICgO0r0AABAgQIECBAgAABAgTqC5hwv4AAYP8OdECAAAECBAgQIECAAIHqAuYLICAACLAELRAgQIAAAQIECBAgQKC2gOkiCAgAImxBDwQIECBAgAABAgQIEKgsYLYQAgKAEGvQBAECBAgQIECAAAECBOoKmCyGgAAgxh50QYAAAQIECBAgQIAAgaoC5goiIAAIsghtECBAgAABAgQIECBAoKaAqaIICACibEIfBAgQIECAAAECBAgQqChgpjACAoAwq9AIAQIECBAgQIAAAQIE6gmYKI6AACDOLnRCgAABAgQIECBAgACBagLmCSQgAAi0DK0QIECAAAECBAgQIECgloBpIgkIACJtQy8ECBAgQIAAAQIECBCoJGCWUAICgFDr0AwBAgQIECBAgAABAgTqCJgkloAAINY+dEOAAAECBAgQIECAAIEqAuYIJiAACLYQ7RAgQIAAAQIECBAgQKCGgCmiCQgAom1EPwQIECBAgAABAgQIEKggYIZwAgKAcCvREAECBAgQIECAAAECBPILmCCegAAg3k50RIAAAQIECBAgQIAAgewC+g8oIAAIuBQtESBAgAABAgQIECBAILeA7iMKCAAibkVPBAgQIECAAAECBAgQyCyg95ACAoCQa9EUAQIECBAgQIAAAQIE8groPKaAACDmXnRFgAABAgQIECBAgACBrAL6DiogAAi6GG0RIECAAAECBAgQIEAgp4CuowoIAKJuRl8ECBAgQIAAAQIECBDIKKDnsAICgLCr0RgBAgQIECBAgAABAgTyCeg4roAAIO5udEaAAAECBAgQIECAAIFsAvoNLCAACLwcrREgQIAAAQIECBAgQCCXgG4jCwgAIm9HbwQIECBAgAABAgQIEMgkoNfQAgKA0OvRHAECBAgQIECAAAECBPII6DS2gAAg9n50R4AAAQIECBAgQIAAgSwC+gwuIAAIviDtESBAgAABAgQIECBAIIeALqMLCACib0h/BAgQIECAAAECBAgQyCCgx/ACAoDwK9IgAQIECBAgQIAAAQIE4gvoML6AACD+jnRIgAABAgQIECBAgACB6AL6SyAgAEiwJC0SIECAAAECBAgQIEAgtoDuMggIADJsSY8ECBAgQIAAAQIECBCILKC3FAICgBRr0iQBAgQIECBAgAABAgTiCugsh4AAIMeedEmAAAECBAgQIECAAIGoAvpKIiAASLIobRIgQIAAAQIECBAgQCCmgK6yCAgAsmxKnwQIECBAgAABAgQIEIgooKc0AgKANKvSKAECBAgQIECAAAECBOIJ6CiPgAAgz650SoAAAQIECBAgQIAAgWgC+kkkIABItCytEiBAgAABAgQIECBAIJaAbjIJCAAybUuvBAgQIECAAAECBAgQiCSgl1QCAoBU69IsAQIECBAgQIAAAQIE4gjoJJeAACDXvnRLgAABAgQIECBAgACBKAL6SCYgAEi2MO0SIECAAAECBAgQIEAghoAusgkIALJtTL8ECBAgQIAAAQIECBCIIKCHdAICgHQr0zABAgQIECBAgAABAgT2C+ggn4AAIN/OdEyAAAECBAgQIECAAIHdAuonFBAAJFyalgkQIECAAAECBAgQILBXQPWMAgKAjFvTMwECBAgQIECAAAECBHYKqJ1SQACQcm2aJkCAAAECBAgQIECAwD4BlXMKCABy7k3XBAgQIECAAAECBAgQ2CWgblIBAUDSxWmbAAECBAgQIECAAAECewRUzSogAMi6OX0TIECAAAECBAgQIEBgh4CaaQUEAGlXp3ECBAgQIECAAAECBAisF1Axr4AAIO/udE6AAAECBAgQIECAAIHVAuolFhAAJF6e1gkQIECAAAECBAgQILBWQLXMAgKAzNvTOwECBAgQIECAAAECBFYKqJVaQACQen2aJ0CAAAECBAgQIECAwDoBlXILCABy70/3BAgQIECAAAECBAgQWCWgTnIBAUDyBWqfAAECBAgQIECAAAECawRUyS4gAMi+Qf0TIECAAAECBAgQIEBghYAa6QUEAOlXaAACBAgQIECAAAECBAjMF1Ahv4AAIP8OTUCAAAECBAgQIECAAIHZAs4vICAAKLBEIxAgQIAAAQIECBAgQGCugNMrCAgAKmzRDAQIECBAgAABAgQIEJgp4OwSAgKAEms0BAECBAgQIECAAAECBOYJOLmGgACgxh5NQYAAAQIECBAgQIAAgVkCzi0iIAAoskhjECBAgAABAgQIECBAYI6AU6sICACqbNIcBAgQIECAAAECBAgQmCHgzDICAoAyqzQIAQIECBAgQIAAAQIExgs4sY6AAKDOLk1CgAABAgQIECBAgACB0QLOKyQgACi0TKMQIECAAAECBAgQIEBgrIDTKgkIACpt0ywECBAgQIAAAQIECBAYKeCsUgICgFLrNAwBAgQIECBAgAABAgTGCTiploAAoNY+TUOAAAECBAgQIECAAIFRAs4pJiAAKLZQ4xAgQIAAAQIECBAgQGCMgFOqCQgAqm3UPAQIECBAgAABAgQIEBgh4IxyAgKAcis1EAECBAgQIECAAAECBJ4XcEI9AQFAvZ2aiAABAgQIECBAgAABAs8KeL+ggACg4FKNRIAAAQIECBAgQIAAgecEvF1RQABQcatmIkCAAAECBAgQIECAwDMC3i0pIAAouVZDESBAgAABAgQIECBA4HEBb9YUEADU3KupCBAgQIAAAQIECBAg8KiA94oKCACKLtZYBAgQIECAAAECBAgQeEzAW1UFBABVN2suAgQIECBAgAABAgQIPCLgnbICAoCyqzUYAQIECBAgQIAAAQIEzgt4o66AAKDubk1GgAABAgQIECBAgACBswKeLywgACi8XKMRIECAAAECBAgQIEDgnICnKwsIACpv12wECBAgQIAAAQIECBA4I+DZ0gICgNLrNRwBAgQIECBAgAABAgSOC3iytoAAoPZ+TUeAAAECBAgQIECAAIGjAp4rLiAAKL5g4xEgQIAAAQIECBAgQOCYgKeqCwgAqm/YfAQIECBAgAABAgQIEDgi4JnyAgKA8is2IAECBAgQIECAAAECBO4LeKK+gACg/o5NSIAAAQIECBAgQIAAgXsC7jcQEAA0WLIRCRAgQIAAAQIECBAgcFvA3Q4CAoAOWzYjAQIECBAgQIAAAQIEbgm410JAANBizYYkQIAAAQIECBAgQIDAdQF3eggIAHrs2ZQECBAgQIAAAQIECBC4JuB6EwEBQJNFG5MAAQIECBAgQIAAAQKXBVztIiAA6LJpcxIgQIAAAQIECBAgQOCSgGttBAQAbVZtUAIECBAgQIAAAQIECHwUcKWPgACgz65NSoAAAQIECBAgQIAAgfcCvjcSEAA0WrZRCRAgQIAAAQIECBAg8FbAt04CAoBO2zYrAQIECBAgQIAAAQIEXgv43EpAANBq3YYlQIAAAQIECBAgQIDANwGfegkIAHrt27QECBAgQIAAAQIECBD4KuBnMwEBQLOFG5cAAQIECBAgQIAAAQJfBPzbTUAA0G3j5iVAgAABAgQIECBAgMBnAX/bCQgA2q3cwAQIECBAgAABAgQIEHh5YdBPQADQb+cmJkCAAAECBAgQIECAAIGGAgKAhks3MgECBAgQIECAAAEC3QXM31FAANBx62YmQIAAAQIECBAgQKC3gOlbCggAWq7d0AQIECBAgAABAgQIdBYwe08BAUDPvZuaAAECBAgQIECAAIG+AiahiuENAAAFGElEQVRvKiAAaLp4YxMgQIAAAQIECBAg0FXA3F0FBABdN29uAgQIECBAgAABAgR6Cpi6rYAAoO3qDU6AAAECBAgQIECAQEcBM/cVEAD03b3JCRAgQIAAAQIECBDoJ2DixgICgMbLNzoBAgQIECBAgAABAt0EzNtZQADQeftmJ0CAAAECBAgQIECgl4BpWwsIAFqv3/AECBAgQIAAAQIECHQSMGtvAQFA7/2bngABAgQIECBAgACBPgImbS4gAGj+C2B8AgQIECBAgAABAgS6CJizu4AAoPtvgPkJECBAgAABAgQIEOghYMr2AgKA9r8CAAgQIECAAAECBAgQ6CBgRgICAL8DBAgQIECAAAECBAgQqC9gQgIvAgC/BAQIECBAgAABAgQIECgvYEACLwIAvwQECBAgQIAAAQIECBAoL2BAAp8E/BcAnxD8IUCAAAECBAgQIECAQGUBsxH4LCAA+KzgLwECBAgQIECAAAECBOoKmIzALwICgF8Y/EOAAAECBAgQIECAAIGqAuYi8EVAAPDFwb8ECBAgQIAAAQIECBCoKWAqAr8KCAB+hfCDAAECBAgQIECAAAECFQXMROCrgADgq4SfBAgQIECAAAECBAgQqCdgIgK/CQgAfqPwgQABAgQIECBAgAABAtUEzEPgm4AA4JuFTwQIECBAgAABAgQIEKglYBoCrwQEAK8wfCRAgAABAgQIECBAgEAlAbMQeC0gAHit4TMBAgQIECBAgAABAgTqCJiEwBsBAcAbDl8IECBAgAABAgQIECBQRcAcBN4KCADeevhGgAABAgQIECBAgACBGgKmIPBOQADwDsRXAgQIECBAgAABAgQIVBAwA4H3AgKA9yK+EyBAgAABAgQIECBAIL+ACQh8EBAAfCBxgQABAgQIECBAgAABAtkF9E/go4AA4KOJKwQIECBAgAABAgQIEMgtoHsCFwQEABdQXCJAgAABAgQIECBAgEBmAb0TuCQgALik4hoBAgQIECBAgAABAgTyCuicwEUBAcBFFhcJECBAgAABAgQIECCQVUDfBC4LCAAuu7hKgAABAgQIECBAgACBnAK6JnBFQABwBcZlAgQIECBAgAABAgQIZBTQM4FrAgKAazKuEyBAgAABAgQIECBAIJ+AjglcFRAAXKVxgwABAgQIECBAgAABAtkE9EvguoAA4LqNOwQIECBAgAABAgQIEMgloFsCNwQEADdw3CJAgAABAgQIECBAgEAmAb0SuCUgALil4x4BAgQIECBAgAABAgTyCOiUwE0BAcBNHjcJECBAgAABAgQIECCQRUCfBG4LCABu+7hLgAABAgQIECBAgACBHAK6JHBHQABwB8htAgQIECBAgAABAgQIZBDQI4F7AgKAe0LuEyBAgAABAgQIECBAIL6ADgncFRAA3CXyAAECBAgQIECAAAECBKIL6I/AfQEBwH0jTxAgQIAAAQIECBAgQCC2gO4IHBAQABxA8ggBAgQIECBAgAABAgQiC+iNwBEBAcARJc8QIECAAAECBAgQIEAgroDOCBwSEAAcYvIQAQIECBAgQIAAAQIEogroi8AxAQHAMSdPESBAgAABAgQIECBAIKaArggcFBAAHITyGAECBAgQIECAAAECBCIK6InAUQEBwFEpzxEgQIAAAQIECBAgQCCegI4IHBYQABym8iABAgQIECBAgAABAgSiCeiHwHEBAcBxK08SIECAAAECBAgQIEAgloBuCJwQ+H8AAAD//5ULVtkAAAAGSURBVAMA6BgkX72gXbI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4" descr="data:image/png;base64,iVBORw0KGgoAAAANSUhEUgAABAAAAAIvCAYAAADqN6laAAAQAElEQVR4AezaSbJkV1IG4CdVrQIGrIExBouQ1sCErTBmwoh5dROMOWYYa2ETKpGpVCpfE829Eafx5sMy80Xc5rj758+Mst/0/Yv/I0CAAAECBAgQIECAAAECBKoLvAgAyq/YgAQIECBAgAABAgQIECBA4EUA4JeAAAECBAgQIECAAAECBAiUF/g0oP8C4BOCPwQIECBAgAABAgQIECBAoLLA59kEAJ8V/CVAgAABAgQIECBAgAABAnUFfplMAPALg38IECBAgAABAgQIECBAgEBVgS9zCQC+OPiXAAECBAgQIECAAAECBAjUFPh1KgHArxB+ECBAgAABAgQIECBAgACBigJfZxIAfJXwkwABAgQIECBAgAABAgQI1BP4bSIBwG8UPhAgQIAAAQIECBAgQIAAgWoC3+YRAHyz8IkAAQIECBAgQIAAAQIECNQSeDWNAOAVho8ECBAgQIAAAQIECBAgQKCSwOtZBACvNXwmQIAAAQIECBAgQIAAAQJ1BN5MIgB4w+ELAQIECBAgQIAAAQIECBCoIvB2DgHAWw/fCBAgQIAAAQIECBAgQIBADYF3UwgA3oH4SoAAAQIECBAgQIAAAQIEKgi8n0EA8F7EdwIECBAgQIAAAQIECBAgkF/gwwQCgA8kLhAgQIAAAQIECBAgQIAAgewCH/sXAHw0cYUAAQIECBAgQIAAAQIECOQWuNC9AOACiksECBAgQIAAAQIECBAgQCCzwKXeBQCXVFwjQIAAAQIECBAgQIAAAQJ5BS52LgC4yOIiAQIECBAgQIAAAQIECBDIKnC5bwHAZRdXCRAgQIAAAQIECBAgQIBAToErXQsArsC4TIAAAQIECBAgQIAAAQIEMgpc61kAcE3GdQIECBAgQIAAAQIECBAgkE/gascCgKs0bhAgQIAAAQIECBAgQIAAgWwC1/sVAFy3cYcAAQIECBAgQIAAAQIECOQSuNGtAOAGjlsECBAgQIAAAQIECBAgQCCTwK1eBQC3dNwjQIAAAQIECBAgQIAAAQJ5BG52KgC4yeMmAQIECBAgQIAAAQIECBDIInC7TwHAbR93CRAgQIAAAQIECBAgQIBADoE7XQoA7gC5TYAAAQIECBAgQIAAAQIEMgjc61EAcE/IfQIECBAgQIAAAQIECBAgEF/gbocCgLtEHiBAgAABAgQIECBAgAABAtEF7vcnALhv5AkCBAgQIECAAAECBAgQIBBb4EB3AoADSB4hQIAAAQIECBAgQIAAAQKRBY70JgA4ouQZAgQIECBAgAABAgQIECAQV+BQZwKAQ0weIkCAAAECBAgQIECAAAECUQWO9SUAOObkKQIECBAgQIAAAQIECBAgEFPgYFcCgINQHiNAgAABAgQIECBAgAABAhEFjvYkADgq5TkCBAgQIECAAAECBAgQIBBP4HBHAoDDVB4kQIAAAQIECBAgQIAAAQLRBI73IwA4buVJAgQIECBAgAABAgQIECAQS+BENwKAE1geJUCAAAECBAgQIECAAAECkQTO9CIAOKPlWQIECBAgQIAAAQIECBAgEEfgVCcCgFNcHiZAgAABAgQIECBAgAABAlEEzvUhADjn5WkCBAgQIECAAAECBAgQIBBD4GQXAoCTYB4nQIAAAQIECBAgQIAAAQIRBM72IAA4K+Z5AgQIECBAgAABAgQIECCwX+B0BwKA02ReIECAAAECBAgQIECAAAECuwXO1xcAnDfzBgECBAgQIECAAAECBAgQ2CvwQHUBwANoXiFAgAABAgQIECBAgAABAjsFHqktAHhEzTsECBAgQIAAAQIECBAgQGCfwEOVBQAPsXmJAAECBAgQIECAAAECBAjsEnisrgDgMTdvESBAgAABAgQIECBAgACBPQIPVhUAPAjnNQIECBAgQIAAAQIECBAgsEPg0ZoCgEflvEeAAAECBAgQIECAAAECBNYLPFxRAPAwnRcJECBAgAABAgQIECBAgMBqgcfrCQAet/MmAQIECBAgQIAAAQIECBBYK/BENQHAE3heJUCAAAECBAgQIECAAAECKwWeqSUAeEbPuwQIECBAgAABAgQIECBAYJ3AU5UEAE/xeZkAAQIECBAgQIAAAQIECKwSeK6OAOA5P28TIECAAAECBAgQIECAAIE1Ak9WEQA8Ceh1AgQIECBAgAABAgQIECCwQuDZGgKAZwW9T4AAAQIECBAgQIAAAQIE5gs8XUEA8DShAwgQIECAAAECBAgQIECAwGyB588XADxv6AQCBAgQIECAAAECBAgQIDBXYMDpAoABiI4gQIAAAQIECBAgQIAAAQIzBUacLQAYoegMAgQIECBAgAABAgQIECAwT2DIyQKAIYwOIUCAAAECBAgQIECAAAECswTGnCsAGOPoFAIECBAgQIAAAQIECBAgMEdg0KkCgEGQjiFAgAABAgQIECBAgAABAjMERp0pABgl6RwCBAgQIECAAAECBAgQIDBeYNiJAoBhlA4iQIAAAQIECBAgQIAAAQKjBcadJwAYZ+kkAgQIECBAgAABAgQIECAwVmDgaQKAgZiOIkCAAAECBAgQIECAAAECIwVGniUAGKnpLAIECBAgQIAAAQIECBAgME5g6EkCgKGcDiNAgAABAgQIECBAgAABAqMExp4jABjr6TQCBAgQIECAAAECBAgQIDBGYPApAoDBoI4jQIAAAQIECBAgQIAAAQIjBEafIQAYLeo8AgQIECBAgAABAgQIECDwvMDwEwQAw0kdSIAAAQIECBAgQIAAAQIEnhUY/74AYLypEwkQIECAAAECBAgQIECAwHMCE94WAExAdSQBAgQIECBAgAABAgQIEHhGYMa7AoAZqs4kQIAAAQIECBAgQIAAAQKPC0x5UwAwhdWhBAgQIECAAAECBAgQIEDgUYE57wkA5rg6lQABAgQIECBAgAABAgQIPCYw6S0BwCRYxxIgQIAAAQIECBAgQIAAgUcEZr0jAJgl61wCBAgQIECAAAECBAgQIHBeYNobAoBptA4mQIAAAQIECBAgQIAAAQJnBeY9LwCYZ+tkAgQIECBAgAABAgQIECBwTmDi0wKAibiOJkCAAAECBAgQIECAAAECZwRmPisAmKnrbAIECBAgQIAAAQIECBAgcFxg6pMCgKm8DidAgAABAgQIECBAgAABAkcF5j4nAJjr63QCBAgQIECAAAECBAgQIHBMYPJTAoDJwI4nQIAAAQIECBAgQIAAAQJHBGY/IwCYLex8AgQIECBAgAABAgQIECBwX2D6EwKA6cQKECBAgAABAgQIECBAgACBewLz7wsA5hurQIAAAQIECBAgQIAAAQIEbgssuCsAWICsBAECBAgQIECAAAECBAgQuCWw4p4AYIWyGgQIECBAgAABAgQIECBA4LrAkjsCgCXMihAgQIAAAQIECBAgQIAAgWsCa64LANY4q0KAAAECBAgQIECAAAECBC4LLLoqAFgErQwBAgQIECBAgAABAgQIELgksOqaAGCVtDoECBAgQIAAAQIECBAgQOCjwLIrAoBl1AoRIECAAAECBAgQIECAAIH3Auu+CwDWWatEgAABAgQIECBAgAABAgTeCiz8JgBYiK0UAQIECBAgQIAAAQIECBB4LbDyswBgpbZaBAgQIECAAAECBAgQIEDgm8DSTwKApdyKESBAgAABAgQIECBAgACBrwJrfwoA1nqrRoAAAQIECBAgQIAAAQIEvggs/lcAsBhcOQIECBAgQIAAAQIECBAg8Flg9V8BwGpx9QgQIECAAAECBAgQIECAwMvLcgMBwHJyBQkQIECAAAECBAgQIECAwHoBAcB6cxUJECBAgAABAgQIECBAoLvAhvkFABvQlSRAgAABAgQIECBAgACB3gI7phcA7FBXkwABAgQIECBAgAABAgQ6C2yZXQCwhV1RAgQIECBAgAABAgQIEOgrsGdyAcAed1UJECBAgAABAgQIECBAoKvAprkFAJvglSVAgAABAgQIECBAgACBngK7phYA7JJXlwABAgQIECBAgAABAgQ6CmybWQCwjV5hAgQIECBAgAABAgQIEOgnsG9iAcA+e5UJECBAgAABAgQIECBAoJvAxnkFABvxlSZAgAABAgQIECBAgACBXgI7pxUA7NRXmwABAgQIECBAgAABAgQ6CWydVQCwlV9xAgQIECBAgAABAgQIEOgjsHdSAcBef9UJECBAgAABAgQIECBAoIvA5jkFAJsXoDwBAgQIECBAgAABAgQI9BDYPaUAYPcG1CdAgAABAgQIECBAgACBDgLbZxQAbF+BBggQIECAAAECBAgQIECgvsD+CQUA+3egAwIECBAgQIAAAQIECBCoLhBgPgFAgCVogQABAgQIECBAgAABAgRqC0SYTgAQYQt6IECAAAECBAgQIECAAIHKAiFmEwCEWIMmCBAgQIAAAQIECBAgQKCuQIzJBAAx9qALAgQIECBAgAABAgQIEKgqEGQuAUCQRWiDAAECBAgQIECAAAECBGoKRJlKABBlE/ogQIAAAQIECBAgQIAAgYoCYWYSAIRZhUYIECBAgAABAgQIECBAoJ5AnIkEAHF2oRMCBAgQIECAAAECBAgQqCYQaB4BQKBlaIUAAQIECBAgQIAAAQIEaglEmkYAEGkbeiFAgAABAgQIECBAgACBSgKhZhEAhFqHZggQIECAAAECBAgQIECgjkCsSQQAsfahGwIECBAgQIAAAQIECBCoIhBsDgFAsIVohwABAgQIECBAgAABAgRqCESbQgAQbSP6IUCAAAECBAgQIECAAIEKAuFmEACEW4mGCBAgQIAAAQIECBAgQCC/QLwJBADxdqIjAgQIECBAgAABAgQIEMguELB/AUDApWiJAAECBAgQIECAAAECBHILROxeABBxK3oiQIAAAQIECBAgQIAAgcwCIXsXAIRci6YIECBAgAABAgQIECBAIK9AzM4FADH3oisCBAgQIECAAAECBAgQyCoQtG8BQNDFaIsAAQIECBAgQIAAAQIEcgpE7VoAEHUz+iJAgAABAgQIECBAgACBjAJhexYAhF2NxggQIECAAAECBAgQIEAgn0DcjgUAcXejMwIECBAgQIAAAQIECBDIJhC4XwFA4OVojQABAgQIECBAgAABAgRyCUTuVgAQeTt6I0CAAAECBAgQIECAAIFMAqF7FQCEXo/mCBAgQIAAAQIECBAgQCCPQOxOBQCx96M7AgQIECBAgAABAgQIEMgiELxPAUDwBWmPAAECBAgQIECAAAECBHIIRO9SABB9Q/ojQIAAAQIECBAgQIAAgQwC4XsUAIRfkQYJECBAgAABAgQIECBAIL5A/A4FAPF3pEMCBAgQIECAAAECBAgQiC6QoD8BQIIlaZEAAQIECBAgQIAAAQIEYgtk6E4AkGFLeiRAgAABAgQIECBAgACByAIpehMApFiTJgkQIECAAAECBAgQIEAgrkCOzgQAOfakSwIECBAgQIAAAQIECBCIzoZT2QAAEABJREFUKpCkLwFAkkVpkwABAgQIECBAgAABAgRiCmTpSgCQZVP6JECAAAECBAgQIECAAIGIAml6EgCkWZVGCRAgQIAAAQIECBAgQCCeQJ6OBAB5dqVTAgQIECBAgAABAgQIEIgmkKgfAUCiZWmVAAECBAgQIECAAAECBGIJZOpGAJBpW3olQIAAAQIECBAgQIAAgUgCqXoRAKRal2YJECBAgAABAgQIECBAII5Ark4EALn2pVsCBAgQIECAAAECBAgQiCKQrA8BQLKFaZcAAQIECBAgQIAAAQIEYghk60IAkG1j+iVAgAABAgQIECBAgACBCALpehAApFuZhgkQIECAAAECBAgQIEBgv0C+DgQA+XamYwIECBAgQIAAAQIECBDYLZCwvgAg4dK0TIAAAQIECBAgQIAAAQJ7BTJWFwBk3JqeCRAgQIAAAQIECBAgQGCnQMraAoCUa9M0AQIECBAgQIAAAQIECOwTyFlZAJBzb7omQIAAAQIECBAgQIAAgV0CSesKAJIuTtsECBAgQIAAAQIECBAgsEcga1UBQNbN6ZsAAQIECBAgQIAAAQIEdgikrSkASLs6jRMgQIAAAQIECBAgQIDAeoG8FQUAeXencwIECBAgQIAAAQIECBBYLZC4ngAg8fK0ToAAAQIECBAgQIAAAQJrBTJXEwBk3p7eCRAgQIAAAQIECBAgQGClQOpaAoDU69M8AQIECBAgQIAAAQIECKwTyF1JAJB7f7onQIAAAQIECBAgQIAAgVUCyesIAJIvUPsECBAgQIAAAQIECBAgsEYgexUBQPYN6p8AAQIECBAgQIAAAQIEVgikryEASL9CAxAgQIAAAQIECBAgQIDAfIH8FQQA+XdoAgIECBAgQIAAAQIECBCYLVDgfAFAgSUagQABAgQIECBAgAABAgTmClQ4XQBQYYtmIECAAAECBAgQIECAAIGZAiXOFgCUWKMhCBAgQIAAAQIECBAgQGCeQI2TBQA19mgKAgQIECBAgAABAgQIEJglUORcAUCRRRqDAAECBAgQIECAAAECBOYIVDlVAFBlk+YgQIAAAQIECBAgQIAAgRkCZc4UAJRZpUEIECBAgAABAgQIECBAYLxAnRMFAHV2aRICBAgQIECAAAECBAgQGC1Q6DwBQKFlGoUAAQIECBAgQIAAAQIExgpUOk0AUGmbZiFAgAABAgQIECBAgACBkQKlzhIAlFqnYQgQIECAAAECBAgQIEBgnECtkwQAtfZpGgIECBAgQIAAAQIECBAYJVDsHAFAsYUahwABAgQIECBAgAABAgTGCFQ7RQBQbaPmIUCAwEKBn3744d/++sMP//3zjz/+88KyShEgQIAAAQIEVgiUqyEAKLdSAxEgQGCNwE8//viv3728/Munav/0888///unEODvP332hwABAgQIECBQRKDeGAKAejs1EQECBJYIfPp/IH/3utBPf/3r377+7jMBAgQIECBAILVAweY//e+3glMZiQABAgSmC/z08vIfLy8vP3/6+/nP//z+L3/5z88f/CVAgAABAgQIVBCoOIMAoOJWzUSAAIEFAr//05/+67vf/e5vvvv++3/4/s9//scFJZUgQIAAAQIECKwSKFlHAFByrYYiQIDAGoHv/vCH//vuj3/83zXVVCFAgAABAgQIrBKoWUcAUHOvpiJAgAABAgQIECBAgACBRwWKvicAKLpYYxEgQIAAAQIECBAgQIDAYwJV3xIAVN2suQgQIECAAAECBAgQIEDgEYGy7wgAyq7WYAQIECBAgAABAgQIECBwXqDuGwKAurs1GQECBAgQIECAAAECBAicFSj8vACg8HKNRoAAAQIECBAgQIAAAQLnBCo/LQCovF2zESBAgAABAgQIECBAgMAZgdLPCgBKr9dwBAgQIECAAAECBAgQIHBcoPaTAoDa+zUdAQIECBAgQIAAAQIECBwVKP6cAKD4go1HgAABAgQIECBAgAABAscEqj8lAKi+YfMRIECAAAECBAgQIECAwBGB8s8IAMqv2IAECBAgQIAAAQIECBAgcF+g/hMCgPo7NiEBAgQIECBAgAABAgQI3BNocF8A0GDJRiRAgAABAgQIECBAgACB2wId7goAOmzZjAQIECBAgAABAgQIECBwS6DFPQFAizUbkgABAgQIECBAgAABAgSuC/S4IwDosWdTEiBAgAABAgQIECBAgMA1gSbXBQBNFm1MAgQIECBAgAABAgQIELgs0OWqAKDLps1JgAABAgQIECBAgAABApcE2lwTALRZtUEJECBAgAABAgQIECBA4KNAnysCgD67NikBAgQIECBAgAABAgQIvBdo9F0A0GjZRiVAgAABAgQIECBAgACBtwKdvgkAOm3brAQIECBAgAABAgQIECDwWqDVZwFAq3UblgABAgQIECBAgAABAgS+CfT6JADotW/TEiBAgAABAgQIECBAgMBXgWY/BQDNFm5cAgQIECBAgAABAgQIEPgi0O1fAUC3jZuXAAECBAgQIECAAAECBD4LtPsrAGi3cgMTIECAAAECBAgQIECAwMtLPwMBQL+dm5gAAQIECBAgQIAAAQIEGgoIABou3cgECBAgQIAAAQIECBDoLtBxfgFAx62bmQABAgQIECBAgAABAr0FWk4vAGi5dkMTIECAAAECBAgQIECgs0DP2QUAPfduagIECBAgQIAAAQIECPQVaDq5AKDp4o1NgAABAgQIECBAgACBrgJd5xYAdN28uQkQIECAAAECBAgQINBToO3UAoC2qzc4AQIECBAgQIAAAQIEOgr0nVkA0Hf3JidAgAABAgQIECBAgEA/gcYTCwAaL9/oBAgQIECAAAECBAgQ6CbQeV4BQOftm50AAQIECBAgQIAAAQK9BFpPKwBovX7DEyBAgAABAgQIECBAoJNA71kFAL33b3oCBAgQIECAAAECBAj0EWg+qQCg+S+A8QkQIECAAAECBAgQINBFoPucAoDuvwHmJ0CAAAECBAgQIECAQA+B9lMKANr/CgAgQIAAAQIECBAgQIBABwEzCgD8DhAgQIAAAQIECBAgQIBAfQETvggA/BIQIECAAAECBAgQIECAQHkBA74IAPwSECBAgAABAgQIECBAgEB5AQN+EvBfAHxC8IcAAQIECBAgQIAAAQIEKguY7bOAAOCzgr8ECBAgQIAAAQIECBAgUFfAZL8ICAB+YfAPAQIECBAgQIAAAQIECFQVMNcXAQHAFwf/EiBAgAABAgQIECBAgEBNAVP9KiAA+BXCDwIECBAgQIAAAQIECBCoKGCmrwICgK8SfhIgQIAAAQIECBAgQIBAPQET/SYgAPiNwgcCBAgQIECAAAECBAgQqCZgnm8CAoBvFj4RIECAAAECBAgQIECAQC0B07wSEAC8wvCRAAECBAgQIECAAAECBCoJmOW1gADgtYbPBAgQIECAAAECBAgQIFBHwCRvBAQAbzh8IUCAAAECBAgQIECAAIEqAuZ4KyAAeOvhGwECBAgQIECAAAECBAjUEDDFOwEBwDsQXwkQIECAAAECBAgQIECggoAZ3gsIAN6L+E6AAAECBAgQIECAAAEC+QVM8EFAAPCBxAUCBAgQIECAAAECBAgQyC6g/48CAoCPJq4QIECAAAECBAgQIECAQG4B3V8QEABcQHGJAAECBAgQIECAAAECBDIL6P2SgADgkoprBAgQIECAAAECBAgQIJBXQOcXBQQAF1lcJECAAAECBAgQIECAAIGsAvq+LCAAuOziKgECBAgQIECAAAECBAjkFND1FQEBwBUYlwkQIECAAAECBAgQIEAgo4CerwkIAK7JuE6AAAECBAgQIECAAAEC+QR0fFVAAHCVxg0CBAgQIECAAAECBAgQyCag3+sCAoDrNu4QIECAAAECBAgQIECAQC4B3d4QEADcwHGLAAECBAgQIECAAAECBDIJ6PWWgADglo57BAgQIECAAAECBAgQIJBHQKc3BQQAN3ncJECAAAECBAgQIECAAIEsAvq8LSAAuO3jLgECBAgQIECAAAECBAjkENDlHQEBwB0gtwkQIECAAAECBAgQIEAgg4Ae7wkIAO4JuU+AAAECBAgQIECAAAEC8QV0eFdAAHCXyAMECBAgQIAAAQIECBAgEF1Af/cFBAD3jTxBgAABAgQIECBAgAABArEFdHdAQABwAMkjBAgQIECAAAECBAgQIBBZQG9HBAQAR5Q8Q4AAAQIECBAgQIAAAQJxBXR2SEAAcIjJQwQIECBAgAABAgQIECAQVUBfxwQEAMecPEWAAAECBAgQIECAAAECMQV0dVBAAHAQymMECBAgQIAAAQIECBAgEFFAT0cFBABHpTxHgAABAgQIECBAgAABAvEEdHRYQABwmMqDBAgQIECAAAECBAgQIBBNQD/HBQQAx608SYAAAQIECBAgQIAAAQKxBHRzQkAAcALLowQIECBAgAABAgQIECAQSUAvZwQEAGe0PEuAAAECBAgQIECAAAECcQR0ckpAAHCKy8MECBAgQIAAAQIECBAgEEVAH+cEBADnvDxNgAABAgQIECBAgAABAjEEdHFSQABwEszjBAgQIECAAAECBAgQIBBBQA9nBQQAZ8U8T4AAAQIECBAgQIAAAQL7BXRwWkAAcJrMCwQIECBAgAABAgQIECCwW0D98wICgPNm3iBAgAABAgQIECBAgACBvQKqPyAgAHgAzSsECBAgQIAAAQIECBAgsFNA7UcEBACPqHmHAAECBAgQIECAAAECBPYJqPyQgADgITYvESBAgAABAgQIECBAgMAuAXUfExAAPObmLQIECBAgQIAAAQIECBDYI6DqgwICgAfhvEaAAAECBAgQIECAAAECOwTUfFRAAPConPcIECBAgAABAgQIECBAYL2Aig8LCAAepvMiAQIECBAgQIAAAQIECKwWUO9xAQHA43beJECAAAECBAgQIECAAIG1Aqo9ISAAeALPqwQIECBAgAABAgQIECCwUkCtZwQEAM/oeZcAAQIECBAgQIAAAQIE1gmo9JSAAOApPi8TIECAAAECBAgQIECAwCoBdZ4TEAA85+dtAgQIECBAgAABAgQIEFgjoMqTAgKAJwG9ToAAAQIECBAgQIAAAQIrBNR4VkAA8Kyg9wkQIECAAAECBAgQIEBgvoAKTwsIAJ4mdAABAgQIECBAgAABAgQIzBZw/vMCAoDnDZ1AgAABAgQIECBAgAABAnMFnD5AQAAwANERBAgQIECAAAECBAgQIDBTwNkjBAQAIxSdQYAAAQIECBAgQIAAAQLzBJw8REAAMITRIQQIECBAgAABAgQIECAwS8C5YwQEAGMcnUKAAAECBAgQIECAAAECcwScOkhAADAI0jEECBAgQIAAAQIECBAgMEPAmaMEBACjJJ1DgAABAgQIECBAgAABAuMFnDhMQAAwjNJBBAgQIECAAAECBAgQIDBawHnjBAQA4yydRIAAAQIECBAgQIAAAUUIk/0AABAASURBVAJjBZw2UEAAMBDTUQQIECBAgAABAgQIECAwUsBZIwUEACM1nUWAAAECBAgQIECAAAEC4wScNFRAADCU02EECBAgQIAAAQIECBAgMErAOWMFBABjPZ1GgAABAgQIECBAgAABAmMEnDJYQAAwGNRxBAgQIECAAAECBAgQIDBCwBmjBQQAo0WdR4AAAQIECBAgQIAAAQLPCzhhuIAAYDipAwkQIECAAAECBAgQIEDgWQHvjxcQAIw3dSIBAgQIECBAgAABAgQIPCfg7QkCAoAJqI4kQIAAAQIECBAgQIAAgWcEvDtDQAAwQ9WZBAgQIECAAAECBAgQIPC4gDenCAgAprA6lAABAgQIECBAgAABAgQeFfDeHAEBwBxXpxIgQIAAAQIECBAgQIDAYwLemiQgAJgE61gCBAgQIECAAAECBAgQeETAO7MEBACzZJ1LgAABAgQIECBAgAABAucFvDFNQAAwjdbBBAgQIECAAAECBAgQIHBWwPPzBAQA82ydTIAAAQIECBAgQIAAAQLnBDw9UUAAMBHX0QQIECBAgAABAgQIECBwRsCzMwUEADN1nU2AAAECBAgQIECAAAECxwU8OVVAADCV1+EECBAgQIAAAQIECBAgcFTAc3MFBABzfZ1OgAABAgQIECBAgAABAscEPDVZQAAwGdjxBAgQIECAAAECBAgQIHBEwDOzBQQAs4WdT4AAAQIECBAgQIAAAQL3BTwxXUAAMJ1YAQIECBAgQIAAAQIECBC4J+D+fAEBwHxjFQgQIECAAAECBAgQIEDgtoC7CwQEAAuQlSBAgAABAgQIECBAgACBWwLurRAQAKxQVoMAAQIECBAgQIAAAQIErgu4s0RAALCEWRECBAgQIECAAAECBAgQuCbg+hoBAcAaZ1UIECBAgAABAgQIECBA4LKAq4sEBACLoJUhQIAAAQIECBAgQIAAgUsCrq0SEACsklaHAAECBAgQIECAAAECBD4KuLJMQACwjFohAgQIECBAgAABAgQIEHgv4Ps6AQHAOmuVCBAgQIAAAQIECBAgQOCtgG8LBQQAC7GVIkCAAAECBAgQIECAAIHXAj6vFBAArNRWiwABAgQIECBAgAABAgS+Cfi0VEAAsJRbMQIECBAgQIAAAQIECBD4KuDnWgEBwFpv1QgQIECAAAECBAgQIEDgi4B/FwsIABaDK0eAAAECBAgQIECAAAECnwX8XS0gAFgtrh4BAgQIECBAgAABAgQIvLwwWC4gAFhOriABAgQIECBAgAABAgQIEFgvIABYb64iAQIECBAgQIAAAQIEuguYf4OAAGADupIECBAgQIAAAQIECBDoLWD6HQICgB3qahIgQIAAAQIECBAgQKCzgNm3CAgAtrArSoAAAQIECBAgQIAAgb4CJt8jIADY464qAQIECBAgQIAAAQIEugqYe5OAAGATvLIECBAgQIAAAQIECBDoKWDqXQICgF3y6hIgQIAAAQIECBAgQKCjgJm3CQgAttErTIAAAQIECBAgQIAAgX4CJt4nIADYZ68yAQIECBAgQIAAAQIEugmYd6OAAGAjvtIECBAgQIAAAQIECBDoJWDanQICgJ36ahMgQIAAAQIECBAgQKCTgFm3CggAtvIrToAAAQIECBAgQIAAgT4CJt0rIADY6686AQIECBAgQIAAAQIEugiYc7OAAGDzApQnQIAAAQIECBAgQIBADwFT7hYQAOzegPoECBAgQIAAAQIECBDoIGDG7QICgO0r0AABAgQIECBAgAABAgTqC5hwv4AAYP8OdECAAAECBAgQIECAAIHqAuYLICAACLAELRAgQIAAAQIECBAgQKC2gOkiCAgAImxBDwQIECBAgAABAgQIEKgsYLYQAgKAEGvQBAECBAgQIECAAAECBOoKmCyGgAAgxh50QYAAAQIECBAgQIAAgaoC5goiIAAIsghtECBAgAABAgQIECBAoKaAqaIICACibEIfBAgQIECAAAECBAgQqChgpjACAoAwq9AIAQIECBAgQIAAAQIE6gmYKI6AACDOLnRCgAABAgQIECBAgACBagLmCSQgAAi0DK0QIECAAAECBAgQIECgloBpIgkIACJtQy8ECBAgQIAAAQIECBCoJGCWUAICgFDr0AwBAgQIECBAgAABAgTqCJgkloAAINY+dEOAAAECBAgQIECAAIEqAuYIJiAACLYQ7RAgQIAAAQIECBAgQKCGgCmiCQgAom1EPwQIECBAgAABAgQIEKggYIZwAgKAcCvREAECBAgQIECAAAECBPILmCCegAAg3k50RIAAAQIECBAgQIAAgewC+g8oIAAIuBQtESBAgAABAgQIECBAILeA7iMKCAAibkVPBAgQIECAAAECBAgQyCyg95ACAoCQa9EUAQIECBAgQIAAAQIE8groPKaAACDmXnRFgAABAgQIECBAgACBrAL6DiogAAi6GG0RIECAAAECBAgQIEAgp4CuowoIAKJuRl8ECBAgQIAAAQIECBDIKKDnsAICgLCr0RgBAgQIECBAgAABAgTyCeg4roAAIO5udEaAAAECBAgQIECAAIFsAvoNLCAACLwcrREgQIAAAQIECBAgQCCXgG4jCwgAIm9HbwQIECBAgAABAgQIEMgkoNfQAgKA0OvRHAECBAgQIECAAAECBPII6DS2gAAg9n50R4AAAQIECBAgQIAAgSwC+gwuIAAIviDtESBAgAABAgQIECBAIIeALqMLCACib0h/BAgQIECAAAECBAgQyCCgx/ACAoDwK9IgAQIECBAgQIAAAQIE4gvoML6AACD+jnRIgAABAgQIECBAgACB6AL6SyAgAEiwJC0SIECAAAECBAgQIEAgtoDuMggIADJsSY8ECBAgQIAAAQIECBCILKC3FAICgBRr0iQBAgQIECBAgAABAgTiCugsh4AAIMeedEmAAAECBAgQIECAAIGoAvpKIiAASLIobRIgQIAAAQIECBAgQCCmgK6yCAgAsmxKnwQIECBAgAABAgQIEIgooKc0AgKANKvSKAECBAgQIECAAAECBOIJ6CiPgAAgz650SoAAAQIECBAgQIAAgWgC+kkkIABItCytEiBAgAABAgQIECBAIJaAbjIJCAAybUuvBAgQIECAAAECBAgQiCSgl1QCAoBU69IsAQIECBAgQIAAAQIE4gjoJJeAACDXvnRLgAABAgQIECBAgACBKAL6SCYgAEi2MO0SIECAAAECBAgQIEAghoAusgkIALJtTL8ECBAgQIAAAQIECBCIIKCHdAICgHQr0zABAgQIECBAgAABAgT2C+ggn4AAIN/OdEyAAAECBAgQIECAAIHdAuonFBAAJFyalgkQIECAAAECBAgQILBXQPWMAgKAjFvTMwECBAgQIECAAAECBHYKqJ1SQACQcm2aJkCAAAECBAgQIECAwD4BlXMKCABy7k3XBAgQIECAAAECBAgQ2CWgblIBAUDSxWmbAAECBAgQIECAAAECewRUzSogAMi6OX0TIECAAAECBAgQIEBgh4CaaQUEAGlXp3ECBAgQIECAAAECBAisF1Axr4AAIO/udE6AAAECBAgQIECAAIHVAuolFhAAJF6e1gkQIECAAAECBAgQILBWQLXMAgKAzNvTOwECBAgQIECAAAECBFYKqJVaQACQen2aJ0CAAAECBAgQIECAwDoBlXILCABy70/3BAgQIECAAAECBAgQWCWgTnIBAUDyBWqfAAECBAgQIECAAAECawRUyS4gAMi+Qf0TIECAAAECBAgQIEBghYAa6QUEAOlXaAACBAgQIECAAAECBAjMF1Ahv4AAIP8OTUCAAAECBAgQIECAAIHZAs4vICAAKLBEIxAgQIAAAQIECBAgQGCugNMrCAgAKmzRDAQIECBAgAABAgQIEJgp4OwSAgKAEms0BAECBAgQIECAAAECBOYJOLmGgACgxh5NQYAAAQIECBAgQIAAgVkCzi0iIAAoskhjECBAgAABAgQIECBAYI6AU6sICACqbNIcBAgQIECAAAECBAgQmCHgzDICAoAyqzQIAQIECBAgQIAAAQIExgs4sY6AAKDOLk1CgAABAgQIECBAgACB0QLOKyQgACi0TKMQIECAAAECBAgQIEBgrIDTKgkIACpt0ywECBAgQIAAAQIECBAYKeCsUgICgFLrNAwBAgQIECBAgAABAgTGCTiploAAoNY+TUOAAAECBAgQIECAAIFRAs4pJiAAKLZQ4xAgQIAAAQIECBAgQGCMgFOqCQgAqm3UPAQIECBAgAABAgQIEBgh4IxyAgKAcis1EAECBAgQIECAAAECBJ4XcEI9AQFAvZ2aiAABAgQIECBAgAABAs8KeL+ggACg4FKNRIAAAQIECBAgQIAAgecEvF1RQABQcatmIkCAAAECBAgQIECAwDMC3i0pIAAouVZDESBAgAABAgQIECBA4HEBb9YUEADU3KupCBAgQIAAAQIECBAg8KiA94oKCACKLtZYBAgQIECAAAECBAgQeEzAW1UFBABVN2suAgQIECBAgAABAgQIPCLgnbICAoCyqzUYAQIECBAgQIAAAQIEzgt4o66AAKDubk1GgAABAgQIECBAgACBswKeLywgACi8XKMRIECAAAECBAgQIEDgnICnKwsIACpv12wECBAgQIAAAQIECBA4I+DZ0gICgNLrNRwBAgQIECBAgAABAgSOC3iytoAAoPZ+TUeAAAECBAgQIECAAIGjAp4rLiAAKL5g4xEgQIAAAQIECBAgQOCYgKeqCwgAqm/YfAQIECBAgAABAgQIEDgi4JnyAgKA8is2IAECBAgQIECAAAECBO4LeKK+gACg/o5NSIAAAQIECBAgQIAAgXsC7jcQEAA0WLIRCRAgQIAAAQIECBAgcFvA3Q4CAoAOWzYjAQIECBAgQIAAAQIEbgm410JAANBizYYkQIAAAQIECBAgQIDAdQF3eggIAHrs2ZQECBAgQIAAAQIECBC4JuB6EwEBQJNFG5MAAQIECBAgQIAAAQKXBVztIiAA6LJpcxIgQIAAAQIECBAgQOCSgGttBAQAbVZtUAIECBAgQIAAAQIECHwUcKWPgACgz65NSoAAAQIECBAgQIAAgfcCvjcSEAA0WrZRCRAgQIAAAQIECBAg8FbAt04CAoBO2zYrAQIECBAgQIAAAQIEXgv43EpAANBq3YYlQIAAAQIECBAgQIDANwGfegkIAHrt27QECBAgQIAAAQIECBD4KuBnMwEBQLOFG5cAAQIECBAgQIAAAQJfBPzbTUAA0G3j5iVAgAABAgQIECBAgMBnAX/bCQgA2q3cwAQIECBAgAABAgQIEHh5YdBPQADQb+cmJkCAAAECBAgQIECAAIGGAgKAhks3MgECBAgQIECAAAEC3QXM31FAANBx62YmQIAAAQIECBAgQKC3gOlbCggAWq7d0AQIECBAgAABAgQIdBYwe08BAUDPvZuaAAECBAgQIECAAIG+AiahiuENAAAFGElEQVRvKiAAaLp4YxMgQIAAAQIECBAg0FXA3F0FBABdN29uAgQIECBAgAABAgR6Cpi6rYAAoO3qDU6AAAECBAgQIECAQEcBM/cVEAD03b3JCRAgQIAAAQIECBDoJ2DixgICgMbLNzoBAgQIECBAgAABAt0EzNtZQADQeftmJ0CAAAECBAgQIECgl4BpWwsIAFqv3/AECBAgQIAAAQIECHQSMGtvAQFA7/2bngABAgQIECBAgACBPgImbS4gAGj+C2B8AgQIECBAgAABAgS6CJizu4AAoPtvgPkJECBAgAABAgQIEOghYMr2AgKA9r8CAAgQIECAAAECBAgQ6CBgRgICAL8DBAgQIECAAAECBAgQqC9gQgIvAgC/BAQIECBAgAABAgQIECgvYEACLwIAvwQECBAgQIAAAQIECBAoL2BAAp8E/BcAnxD8IUCAAAECBAgQIECAQGUBsxH4LCAA+KzgLwECBAgQIECAAAECBOoKmIzALwICgF8Y/EOAAAECBAgQIECAAIGqAuYi8EVAAPDFwb8ECBAgQIAAAQIECBCoKWAqAr8KCAB+hfCDAAECBAgQIECAAAECFQXMROCrgADgq4SfBAgQIECAAAECBAgQqCdgIgK/CQgAfqPwgQABAgQIECBAgAABAtUEzEPgm4AA4JuFTwQIECBAgAABAgQIEKglYBoCrwQEAK8wfCRAgAABAgQIECBAgEAlAbMQeC0gAHit4TMBAgQIECBAgAABAgTqCJiEwBsBAcAbDl8IECBAgAABAgQIECBQRcAcBN4KCADeevhGgAABAgQIECBAgACBGgKmIPBOQADwDsRXAgQIECBAgAABAgQIVBAwA4H3AgKA9yK+EyBAgAABAgQIECBAIL+ACQh8EBAAfCBxgQABAgQIECBAgAABAtkF9E/go4AA4KOJKwQIECBAgAABAgQIEMgtoHsCFwQEABdQXCJAgAABAgQIECBAgEBmAb0TuCQgALik4hoBAgQIECBAgAABAgTyCuicwEUBAcBFFhcJECBAgAABAgQIECCQVUDfBC4LCAAuu7hKgAABAgQIECBAgACBnAK6JnBFQABwBcZlAgQIECBAgAABAgQIZBTQM4FrAgKAazKuEyBAgAABAgQIECBAIJ+AjglcFRAAXKVxgwABAgQIECBAgAABAtkE9EvguoAA4LqNOwQIECBAgAABAgQIEMgloFsCNwQEADdw3CJAgAABAgQIECBAgEAmAb0SuCUgALil4x4BAgQIECBAgAABAgTyCOiUwE0BAcBNHjcJECBAgAABAgQIECCQRUCfBG4LCABu+7hLgAABAgQIECBAgACBHAK6JHBHQABwB8htAgQIECBAgAABAgQIZBDQI4F7AgKAe0LuEyBAgAABAgQIECBAIL6ADgncFRAA3CXyAAECBAgQIECAAAECBKIL6I/AfQEBwH0jTxAgQIAAAQIECBAgQCC2gO4IHBAQABxA8ggBAgQIECBAgAABAgQiC+iNwBEBAcARJc8QIECAAAECBAgQIEAgroDOCBwSEAAcYvIQAQIECBAgQIAAAQIEogroi8AxAQHAMSdPESBAgAABAgQIECBAIKaArggcFBAAHITyGAECBAgQIECAAAECBCIK6InAUQEBwFEpzxEgQIAAAQIECBAgQCCegI4IHBYQABym8iABAgQIECBAgAABAgSiCeiHwHEBAcBxK08SIECAAAECBAgQIEAgloBuCJwQ+H8AAAD//5ULVtkAAAAGSURBVAMA6BgkX72gXbI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 name="Imagen 8"/>
          <p:cNvPicPr>
            <a:picLocks noChangeAspect="1"/>
          </p:cNvPicPr>
          <p:nvPr/>
        </p:nvPicPr>
        <p:blipFill>
          <a:blip r:embed="rId4"/>
          <a:stretch>
            <a:fillRect/>
          </a:stretch>
        </p:blipFill>
        <p:spPr>
          <a:xfrm>
            <a:off x="399050" y="319761"/>
            <a:ext cx="6787335" cy="3705196"/>
          </a:xfrm>
          <a:prstGeom prst="rect">
            <a:avLst/>
          </a:prstGeom>
        </p:spPr>
      </p:pic>
    </p:spTree>
    <p:extLst>
      <p:ext uri="{BB962C8B-B14F-4D97-AF65-F5344CB8AC3E}">
        <p14:creationId xmlns:p14="http://schemas.microsoft.com/office/powerpoint/2010/main" val="19174607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30928"/>
            <a:ext cx="12274826" cy="6904590"/>
          </a:xfrm>
          <a:prstGeom prst="rect">
            <a:avLst/>
          </a:prstGeom>
        </p:spPr>
      </p:pic>
      <p:sp>
        <p:nvSpPr>
          <p:cNvPr id="8" name="CuadroTexto 7"/>
          <p:cNvSpPr txBox="1"/>
          <p:nvPr/>
        </p:nvSpPr>
        <p:spPr>
          <a:xfrm>
            <a:off x="1048123" y="3940544"/>
            <a:ext cx="9703941" cy="2215991"/>
          </a:xfrm>
          <a:prstGeom prst="rect">
            <a:avLst/>
          </a:prstGeom>
          <a:noFill/>
        </p:spPr>
        <p:txBody>
          <a:bodyPr wrap="square" rtlCol="0">
            <a:spAutoFit/>
          </a:bodyPr>
          <a:lstStyle/>
          <a:p>
            <a:r>
              <a:rPr lang="es-CO" sz="1400" dirty="0">
                <a:latin typeface="Bookman Old Style" panose="02050604050505020204" pitchFamily="18" charset="0"/>
              </a:rPr>
              <a:t> </a:t>
            </a:r>
          </a:p>
          <a:p>
            <a:r>
              <a:rPr lang="es-ES" sz="1400" dirty="0" smtClean="0">
                <a:latin typeface="Bookman Old Style" panose="02050604050505020204" pitchFamily="18" charset="0"/>
              </a:rPr>
              <a:t>Pero </a:t>
            </a:r>
            <a:r>
              <a:rPr lang="es-ES" sz="1400" dirty="0">
                <a:latin typeface="Bookman Old Style" panose="02050604050505020204" pitchFamily="18" charset="0"/>
              </a:rPr>
              <a:t>recordemos que estamos aquí eligiendo la calma, seguir viviendo y priorizando nuestra tranquilidad. Elegimos recuperar nuestra sonrisa, volver a creer y amarnos cada minuto; pero, sobre todo, elegimos ser luz en la vida de las personas que nos </a:t>
            </a:r>
            <a:r>
              <a:rPr lang="es-ES" sz="1400" dirty="0" smtClean="0">
                <a:latin typeface="Bookman Old Style" panose="02050604050505020204" pitchFamily="18" charset="0"/>
              </a:rPr>
              <a:t>rodean</a:t>
            </a:r>
            <a:r>
              <a:rPr lang="es-ES" sz="1400" dirty="0">
                <a:latin typeface="Bookman Old Style" panose="02050604050505020204" pitchFamily="18" charset="0"/>
              </a:rPr>
              <a:t>.</a:t>
            </a:r>
            <a:endParaRPr lang="es-ES" sz="1400" dirty="0" smtClean="0">
              <a:latin typeface="Bookman Old Style" panose="02050604050505020204" pitchFamily="18" charset="0"/>
            </a:endParaRPr>
          </a:p>
          <a:p>
            <a:endParaRPr lang="es-CO" sz="1400" u="sng" dirty="0" smtClean="0">
              <a:latin typeface="Bookman Old Style" panose="02050604050505020204" pitchFamily="18" charset="0"/>
            </a:endParaRPr>
          </a:p>
          <a:p>
            <a:r>
              <a:rPr lang="es-ES" sz="1400" dirty="0" smtClean="0">
                <a:latin typeface="Bookman Old Style" panose="02050604050505020204" pitchFamily="18" charset="0"/>
              </a:rPr>
              <a:t>Aprender </a:t>
            </a:r>
            <a:r>
              <a:rPr lang="es-ES" sz="1400" dirty="0">
                <a:latin typeface="Bookman Old Style" panose="02050604050505020204" pitchFamily="18" charset="0"/>
              </a:rPr>
              <a:t>a tomar distancia de personas que solo traen ruido, dudas y heridas disfrazadas de cariño también es un acto de </a:t>
            </a:r>
            <a:r>
              <a:rPr lang="es-ES" sz="1400" b="1" dirty="0">
                <a:latin typeface="Bookman Old Style" panose="02050604050505020204" pitchFamily="18" charset="0"/>
              </a:rPr>
              <a:t>amor propio</a:t>
            </a:r>
            <a:r>
              <a:rPr lang="es-ES" sz="1400" dirty="0">
                <a:latin typeface="Bookman Old Style" panose="02050604050505020204" pitchFamily="18" charset="0"/>
              </a:rPr>
              <a:t>. Soltar es una forma de amarnos; merecemos quedarnos donde hay paz. Hoy prefiero la tranquilidad de conciencia, aunque el camino sea más solitario, porque al final la paz que construyo vale más que cualquier compañía que la </a:t>
            </a:r>
            <a:r>
              <a:rPr lang="es-ES" sz="1400" dirty="0" smtClean="0">
                <a:latin typeface="Bookman Old Style" panose="02050604050505020204" pitchFamily="18" charset="0"/>
              </a:rPr>
              <a:t>destruya</a:t>
            </a:r>
            <a:r>
              <a:rPr lang="es-ES" sz="1400" dirty="0">
                <a:latin typeface="Bookman Old Style" panose="02050604050505020204" pitchFamily="18" charset="0"/>
              </a:rPr>
              <a:t>.</a:t>
            </a:r>
            <a:endParaRPr lang="es-CO" sz="1400" dirty="0" smtClean="0">
              <a:latin typeface="Bookman Old Style" panose="02050604050505020204" pitchFamily="18" charset="0"/>
            </a:endParaRPr>
          </a:p>
          <a:p>
            <a:endParaRPr lang="es-CO" sz="1200" dirty="0"/>
          </a:p>
        </p:txBody>
      </p:sp>
      <p:sp>
        <p:nvSpPr>
          <p:cNvPr id="9" name="CuadroTexto 8"/>
          <p:cNvSpPr txBox="1"/>
          <p:nvPr/>
        </p:nvSpPr>
        <p:spPr>
          <a:xfrm>
            <a:off x="4587827" y="375047"/>
            <a:ext cx="5599521" cy="707886"/>
          </a:xfrm>
          <a:prstGeom prst="rect">
            <a:avLst/>
          </a:prstGeom>
          <a:noFill/>
        </p:spPr>
        <p:txBody>
          <a:bodyPr wrap="square" rtlCol="0">
            <a:spAutoFit/>
          </a:bodyPr>
          <a:lstStyle/>
          <a:p>
            <a:r>
              <a:rPr lang="es-CO" sz="4000" dirty="0" smtClean="0">
                <a:solidFill>
                  <a:srgbClr val="00B050"/>
                </a:solidFill>
                <a:latin typeface="Antique Olive CompactPS" panose="020B0904030504030204" pitchFamily="34" charset="0"/>
              </a:rPr>
              <a:t>Amor propio</a:t>
            </a:r>
            <a:endParaRPr lang="es-CO" sz="4000" dirty="0">
              <a:solidFill>
                <a:srgbClr val="00B050"/>
              </a:solidFill>
              <a:latin typeface="Antique Olive CompactPS" panose="020B0904030504030204" pitchFamily="34" charset="0"/>
            </a:endParaRPr>
          </a:p>
        </p:txBody>
      </p:sp>
      <p:sp>
        <p:nvSpPr>
          <p:cNvPr id="13" name="CuadroTexto 12"/>
          <p:cNvSpPr txBox="1"/>
          <p:nvPr/>
        </p:nvSpPr>
        <p:spPr>
          <a:xfrm>
            <a:off x="100757" y="2826683"/>
            <a:ext cx="6796726" cy="1231106"/>
          </a:xfrm>
          <a:prstGeom prst="rect">
            <a:avLst/>
          </a:prstGeom>
          <a:noFill/>
        </p:spPr>
        <p:txBody>
          <a:bodyPr wrap="square" rtlCol="0">
            <a:spAutoFit/>
          </a:bodyPr>
          <a:lstStyle/>
          <a:p>
            <a:r>
              <a:rPr lang="es-CO" sz="1400" dirty="0" smtClean="0">
                <a:latin typeface="Bookman Old Style" panose="02050604050505020204" pitchFamily="18" charset="0"/>
              </a:rPr>
              <a:t>Entonces creemos que dejar de comer, de sentir, o aislarnos de las  personas que nos aman es amor por nuestros hijos esto es sufrimiento disfrazado.</a:t>
            </a:r>
          </a:p>
          <a:p>
            <a:r>
              <a:rPr lang="es-CO" sz="1400" dirty="0" smtClean="0">
                <a:latin typeface="Bookman Old Style" panose="02050604050505020204" pitchFamily="18" charset="0"/>
              </a:rPr>
              <a:t>Realmente es hacer nuestro dolor duradero, es perder el sentido de la vida, es volver cada recuerdo y pensamiento en sufrimiento</a:t>
            </a:r>
            <a:r>
              <a:rPr lang="es-CO" dirty="0" smtClean="0">
                <a:latin typeface="Bookman Old Style" panose="02050604050505020204" pitchFamily="18" charset="0"/>
              </a:rPr>
              <a:t>. </a:t>
            </a:r>
            <a:endParaRPr lang="es-CO" dirty="0">
              <a:latin typeface="Bookman Old Style" panose="02050604050505020204" pitchFamily="18" charset="0"/>
            </a:endParaRPr>
          </a:p>
        </p:txBody>
      </p:sp>
      <p:sp>
        <p:nvSpPr>
          <p:cNvPr id="15" name="CuadroTexto 14"/>
          <p:cNvSpPr txBox="1"/>
          <p:nvPr/>
        </p:nvSpPr>
        <p:spPr>
          <a:xfrm>
            <a:off x="5900094" y="1082933"/>
            <a:ext cx="6291906" cy="1477328"/>
          </a:xfrm>
          <a:prstGeom prst="rect">
            <a:avLst/>
          </a:prstGeom>
          <a:noFill/>
        </p:spPr>
        <p:txBody>
          <a:bodyPr wrap="square" rtlCol="0">
            <a:spAutoFit/>
          </a:bodyPr>
          <a:lstStyle/>
          <a:p>
            <a:r>
              <a:rPr lang="es-ES" dirty="0">
                <a:solidFill>
                  <a:srgbClr val="FF0000"/>
                </a:solidFill>
                <a:latin typeface="Bookman Old Style" panose="02050604050505020204" pitchFamily="18" charset="0"/>
              </a:rPr>
              <a:t>El </a:t>
            </a:r>
            <a:r>
              <a:rPr lang="es-ES" b="1" dirty="0">
                <a:solidFill>
                  <a:srgbClr val="FF0000"/>
                </a:solidFill>
                <a:latin typeface="Bookman Old Style" panose="02050604050505020204" pitchFamily="18" charset="0"/>
              </a:rPr>
              <a:t>amor propio</a:t>
            </a:r>
            <a:r>
              <a:rPr lang="es-ES" dirty="0">
                <a:solidFill>
                  <a:srgbClr val="FF0000"/>
                </a:solidFill>
                <a:latin typeface="Bookman Old Style" panose="02050604050505020204" pitchFamily="18" charset="0"/>
              </a:rPr>
              <a:t> juega un papel fundamental en el proceso de transformar el sufrimiento tras la partida de un hijo, ya que actúa como el motor que permite transitar el duelo desde la compasión hacia uno mismo y no desde la culpa o el abandono</a:t>
            </a:r>
            <a:endParaRPr lang="es-CO"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365176139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pic>
        <p:nvPicPr>
          <p:cNvPr id="3" name="Imagen 2"/>
          <p:cNvPicPr>
            <a:picLocks noChangeAspect="1"/>
          </p:cNvPicPr>
          <p:nvPr/>
        </p:nvPicPr>
        <p:blipFill>
          <a:blip r:embed="rId4"/>
          <a:stretch>
            <a:fillRect/>
          </a:stretch>
        </p:blipFill>
        <p:spPr>
          <a:xfrm>
            <a:off x="430635" y="2134169"/>
            <a:ext cx="5326291" cy="2907614"/>
          </a:xfrm>
          <a:prstGeom prst="rect">
            <a:avLst/>
          </a:prstGeom>
        </p:spPr>
      </p:pic>
      <p:sp>
        <p:nvSpPr>
          <p:cNvPr id="4" name="CuadroTexto 3"/>
          <p:cNvSpPr txBox="1"/>
          <p:nvPr/>
        </p:nvSpPr>
        <p:spPr>
          <a:xfrm>
            <a:off x="5603846" y="1182848"/>
            <a:ext cx="1702965" cy="951321"/>
          </a:xfrm>
          <a:prstGeom prst="rect">
            <a:avLst/>
          </a:prstGeom>
          <a:noFill/>
        </p:spPr>
        <p:txBody>
          <a:bodyPr wrap="square" rtlCol="0">
            <a:spAutoFit/>
          </a:bodyPr>
          <a:lstStyle/>
          <a:p>
            <a:endParaRPr lang="es-CO" dirty="0"/>
          </a:p>
        </p:txBody>
      </p:sp>
      <p:sp>
        <p:nvSpPr>
          <p:cNvPr id="8" name="CuadroTexto 7"/>
          <p:cNvSpPr txBox="1"/>
          <p:nvPr/>
        </p:nvSpPr>
        <p:spPr>
          <a:xfrm>
            <a:off x="6372119" y="750567"/>
            <a:ext cx="4792724" cy="1815882"/>
          </a:xfrm>
          <a:prstGeom prst="rect">
            <a:avLst/>
          </a:prstGeom>
          <a:noFill/>
        </p:spPr>
        <p:txBody>
          <a:bodyPr wrap="square" rtlCol="0">
            <a:spAutoFit/>
          </a:bodyPr>
          <a:lstStyle/>
          <a:p>
            <a:r>
              <a:rPr lang="es-CO" sz="1600" dirty="0" smtClean="0">
                <a:latin typeface="Bookman Old Style" panose="02050604050505020204" pitchFamily="18" charset="0"/>
              </a:rPr>
              <a:t>Volver a sentir alegría, amor y querer compartir no significa que estoy minimizando el dolor de la partida de mi hijo, significa que estoy transformado todas las emociones  para seguir viviendo. Después de este proceso se que soy otra persona llena de conocimiento, emociones pero sobre todo llena de amor.   </a:t>
            </a:r>
            <a:endParaRPr lang="es-CO" sz="1600" dirty="0">
              <a:latin typeface="Bookman Old Style" panose="02050604050505020204" pitchFamily="18" charset="0"/>
            </a:endParaRPr>
          </a:p>
        </p:txBody>
      </p:sp>
      <p:sp>
        <p:nvSpPr>
          <p:cNvPr id="9" name="CuadroTexto 8"/>
          <p:cNvSpPr txBox="1"/>
          <p:nvPr/>
        </p:nvSpPr>
        <p:spPr>
          <a:xfrm>
            <a:off x="6187561" y="2785145"/>
            <a:ext cx="5087243" cy="1815882"/>
          </a:xfrm>
          <a:prstGeom prst="rect">
            <a:avLst/>
          </a:prstGeom>
          <a:noFill/>
        </p:spPr>
        <p:txBody>
          <a:bodyPr wrap="square" rtlCol="0">
            <a:spAutoFit/>
          </a:bodyPr>
          <a:lstStyle/>
          <a:p>
            <a:r>
              <a:rPr lang="es-ES" sz="1400" dirty="0" smtClean="0">
                <a:latin typeface="Bookman Old Style" panose="02050604050505020204" pitchFamily="18" charset="0"/>
              </a:rPr>
              <a:t>Por </a:t>
            </a:r>
            <a:r>
              <a:rPr lang="es-ES" sz="1400" dirty="0">
                <a:latin typeface="Bookman Old Style" panose="02050604050505020204" pitchFamily="18" charset="0"/>
              </a:rPr>
              <a:t>último, no olvides agradecer a Dios —o según tu creencia—, a tu esposa o esposo, a tus padres, hijos, hermanos, amigos y a la fundación por todo el amor y el acompañamiento que nos han brindado. Este nuevo camino no es fácil de recorrer solos, pero es más </a:t>
            </a:r>
            <a:r>
              <a:rPr lang="es-ES" sz="1400" dirty="0" smtClean="0">
                <a:latin typeface="Bookman Old Style" panose="02050604050505020204" pitchFamily="18" charset="0"/>
              </a:rPr>
              <a:t>sobre llevadero </a:t>
            </a:r>
            <a:r>
              <a:rPr lang="es-ES" sz="1400" dirty="0">
                <a:latin typeface="Bookman Old Style" panose="02050604050505020204" pitchFamily="18" charset="0"/>
              </a:rPr>
              <a:t>si vamos de la mano de las personas que nos brindan afecto y, sobre todo, un gesto o palabra llenos de esperanza</a:t>
            </a:r>
            <a:r>
              <a:rPr lang="es-ES" sz="1400" dirty="0" smtClean="0">
                <a:latin typeface="Bookman Old Style" panose="02050604050505020204" pitchFamily="18" charset="0"/>
              </a:rPr>
              <a:t>.</a:t>
            </a:r>
            <a:endParaRPr lang="es-CO" sz="1400" dirty="0">
              <a:latin typeface="Bookman Old Style" panose="02050604050505020204" pitchFamily="18" charset="0"/>
            </a:endParaRPr>
          </a:p>
        </p:txBody>
      </p:sp>
    </p:spTree>
    <p:extLst>
      <p:ext uri="{BB962C8B-B14F-4D97-AF65-F5344CB8AC3E}">
        <p14:creationId xmlns:p14="http://schemas.microsoft.com/office/powerpoint/2010/main" val="292709805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176509223"/>
              </p:ext>
            </p:extLst>
          </p:nvPr>
        </p:nvGraphicFramePr>
        <p:xfrm>
          <a:off x="1321904" y="715620"/>
          <a:ext cx="9611139" cy="5314656"/>
        </p:xfrm>
        <a:graphic>
          <a:graphicData uri="http://schemas.openxmlformats.org/drawingml/2006/table">
            <a:tbl>
              <a:tblPr firstRow="1" bandRow="1">
                <a:tableStyleId>{7DF18680-E054-41AD-8BC1-D1AEF772440D}</a:tableStyleId>
              </a:tblPr>
              <a:tblGrid>
                <a:gridCol w="3203713">
                  <a:extLst>
                    <a:ext uri="{9D8B030D-6E8A-4147-A177-3AD203B41FA5}">
                      <a16:colId xmlns:a16="http://schemas.microsoft.com/office/drawing/2014/main" xmlns="" val="2337300802"/>
                    </a:ext>
                  </a:extLst>
                </a:gridCol>
                <a:gridCol w="3203713">
                  <a:extLst>
                    <a:ext uri="{9D8B030D-6E8A-4147-A177-3AD203B41FA5}">
                      <a16:colId xmlns:a16="http://schemas.microsoft.com/office/drawing/2014/main" xmlns="" val="2960670449"/>
                    </a:ext>
                  </a:extLst>
                </a:gridCol>
                <a:gridCol w="3203713">
                  <a:extLst>
                    <a:ext uri="{9D8B030D-6E8A-4147-A177-3AD203B41FA5}">
                      <a16:colId xmlns:a16="http://schemas.microsoft.com/office/drawing/2014/main" xmlns="" val="1471406928"/>
                    </a:ext>
                  </a:extLst>
                </a:gridCol>
              </a:tblGrid>
              <a:tr h="405003">
                <a:tc>
                  <a:txBody>
                    <a:bodyPr/>
                    <a:lstStyle/>
                    <a:p>
                      <a:r>
                        <a:rPr lang="es-CO" dirty="0" smtClean="0"/>
                        <a:t>CARACTERISTICAS</a:t>
                      </a:r>
                      <a:endParaRPr lang="es-CO" dirty="0"/>
                    </a:p>
                  </a:txBody>
                  <a:tcPr/>
                </a:tc>
                <a:tc>
                  <a:txBody>
                    <a:bodyPr/>
                    <a:lstStyle/>
                    <a:p>
                      <a:r>
                        <a:rPr lang="es-CO" dirty="0" smtClean="0"/>
                        <a:t>DOLOR</a:t>
                      </a:r>
                      <a:endParaRPr lang="es-CO" dirty="0"/>
                    </a:p>
                  </a:txBody>
                  <a:tcPr/>
                </a:tc>
                <a:tc>
                  <a:txBody>
                    <a:bodyPr/>
                    <a:lstStyle/>
                    <a:p>
                      <a:r>
                        <a:rPr lang="es-CO" dirty="0" smtClean="0"/>
                        <a:t>SUFRIMIENTO</a:t>
                      </a:r>
                      <a:endParaRPr lang="es-CO" dirty="0"/>
                    </a:p>
                  </a:txBody>
                  <a:tcPr/>
                </a:tc>
                <a:extLst>
                  <a:ext uri="{0D108BD9-81ED-4DB2-BD59-A6C34878D82A}">
                    <a16:rowId xmlns:a16="http://schemas.microsoft.com/office/drawing/2014/main" xmlns="" val="2796188765"/>
                  </a:ext>
                </a:extLst>
              </a:tr>
              <a:tr h="915097">
                <a:tc>
                  <a:txBody>
                    <a:bodyPr/>
                    <a:lstStyle/>
                    <a:p>
                      <a:r>
                        <a:rPr lang="es-CO" dirty="0" smtClean="0">
                          <a:latin typeface="Bookman Old Style" panose="02050604050505020204" pitchFamily="18" charset="0"/>
                        </a:rPr>
                        <a:t>NATURALEZA</a:t>
                      </a:r>
                      <a:endParaRPr lang="es-CO" dirty="0">
                        <a:latin typeface="Bookman Old Style" panose="02050604050505020204" pitchFamily="18" charset="0"/>
                      </a:endParaRPr>
                    </a:p>
                  </a:txBody>
                  <a:tcPr/>
                </a:tc>
                <a:tc>
                  <a:txBody>
                    <a:bodyPr/>
                    <a:lstStyle/>
                    <a:p>
                      <a:r>
                        <a:rPr lang="es-ES" dirty="0" smtClean="0">
                          <a:latin typeface="Bookman Old Style" panose="02050604050505020204" pitchFamily="18" charset="0"/>
                        </a:rPr>
                        <a:t>Emocional y física. Es una señal del sistema nervioso.</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Psicológica y emocional.</a:t>
                      </a:r>
                      <a:r>
                        <a:rPr lang="es-CO" baseline="0" dirty="0" smtClean="0">
                          <a:latin typeface="Bookman Old Style" panose="02050604050505020204" pitchFamily="18" charset="0"/>
                        </a:rPr>
                        <a:t> Es una respuesta Mental.</a:t>
                      </a:r>
                      <a:endParaRPr lang="es-CO" dirty="0">
                        <a:latin typeface="Bookman Old Style" panose="02050604050505020204" pitchFamily="18" charset="0"/>
                      </a:endParaRPr>
                    </a:p>
                  </a:txBody>
                  <a:tcPr/>
                </a:tc>
                <a:extLst>
                  <a:ext uri="{0D108BD9-81ED-4DB2-BD59-A6C34878D82A}">
                    <a16:rowId xmlns:a16="http://schemas.microsoft.com/office/drawing/2014/main" xmlns="" val="3039168941"/>
                  </a:ext>
                </a:extLst>
              </a:tr>
              <a:tr h="998639">
                <a:tc>
                  <a:txBody>
                    <a:bodyPr/>
                    <a:lstStyle/>
                    <a:p>
                      <a:r>
                        <a:rPr lang="es-CO" dirty="0" smtClean="0">
                          <a:latin typeface="Bookman Old Style" panose="02050604050505020204" pitchFamily="18" charset="0"/>
                        </a:rPr>
                        <a:t>ORIGEN</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Una herida, una enfermedad o una perdida inmediata.</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La interpretación, el juicio o la resistencia a lo que sucede.</a:t>
                      </a:r>
                      <a:endParaRPr lang="es-CO" dirty="0">
                        <a:latin typeface="Bookman Old Style" panose="02050604050505020204" pitchFamily="18" charset="0"/>
                      </a:endParaRPr>
                    </a:p>
                  </a:txBody>
                  <a:tcPr/>
                </a:tc>
                <a:extLst>
                  <a:ext uri="{0D108BD9-81ED-4DB2-BD59-A6C34878D82A}">
                    <a16:rowId xmlns:a16="http://schemas.microsoft.com/office/drawing/2014/main" xmlns="" val="3104891667"/>
                  </a:ext>
                </a:extLst>
              </a:tr>
              <a:tr h="998639">
                <a:tc>
                  <a:txBody>
                    <a:bodyPr/>
                    <a:lstStyle/>
                    <a:p>
                      <a:r>
                        <a:rPr lang="es-CO" dirty="0" smtClean="0">
                          <a:latin typeface="Bookman Old Style" panose="02050604050505020204" pitchFamily="18" charset="0"/>
                        </a:rPr>
                        <a:t>DURACION</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Generalmente transitorio (mientras dura el estimulo).</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Puede ser crónico y alimentarse por años a través del pensamiento.</a:t>
                      </a:r>
                      <a:endParaRPr lang="es-CO" dirty="0">
                        <a:latin typeface="Bookman Old Style" panose="02050604050505020204" pitchFamily="18" charset="0"/>
                      </a:endParaRPr>
                    </a:p>
                  </a:txBody>
                  <a:tcPr/>
                </a:tc>
                <a:extLst>
                  <a:ext uri="{0D108BD9-81ED-4DB2-BD59-A6C34878D82A}">
                    <a16:rowId xmlns:a16="http://schemas.microsoft.com/office/drawing/2014/main" xmlns="" val="2771355033"/>
                  </a:ext>
                </a:extLst>
              </a:tr>
              <a:tr h="998639">
                <a:tc>
                  <a:txBody>
                    <a:bodyPr/>
                    <a:lstStyle/>
                    <a:p>
                      <a:r>
                        <a:rPr lang="es-CO" dirty="0" smtClean="0">
                          <a:latin typeface="Bookman Old Style" panose="02050604050505020204" pitchFamily="18" charset="0"/>
                        </a:rPr>
                        <a:t>CONTROL</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Es inevitable (es parte de estar vivos)</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Es,</a:t>
                      </a:r>
                      <a:r>
                        <a:rPr lang="es-CO" baseline="0" dirty="0" smtClean="0">
                          <a:latin typeface="Bookman Old Style" panose="02050604050505020204" pitchFamily="18" charset="0"/>
                        </a:rPr>
                        <a:t> en gran medida opcional o gestionable mediante la perspectiva</a:t>
                      </a:r>
                      <a:endParaRPr lang="es-CO" dirty="0">
                        <a:latin typeface="Bookman Old Style" panose="02050604050505020204" pitchFamily="18" charset="0"/>
                      </a:endParaRPr>
                    </a:p>
                  </a:txBody>
                  <a:tcPr/>
                </a:tc>
                <a:extLst>
                  <a:ext uri="{0D108BD9-81ED-4DB2-BD59-A6C34878D82A}">
                    <a16:rowId xmlns:a16="http://schemas.microsoft.com/office/drawing/2014/main" xmlns="" val="2901595410"/>
                  </a:ext>
                </a:extLst>
              </a:tr>
              <a:tr h="998639">
                <a:tc>
                  <a:txBody>
                    <a:bodyPr/>
                    <a:lstStyle/>
                    <a:p>
                      <a:r>
                        <a:rPr lang="es-CO" dirty="0" smtClean="0">
                          <a:latin typeface="Bookman Old Style" panose="02050604050505020204" pitchFamily="18" charset="0"/>
                        </a:rPr>
                        <a:t>FUNCION</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Supervivencia: te avisa que algo anda</a:t>
                      </a:r>
                      <a:r>
                        <a:rPr lang="es-CO" baseline="0" dirty="0" smtClean="0">
                          <a:latin typeface="Bookman Old Style" panose="02050604050505020204" pitchFamily="18" charset="0"/>
                        </a:rPr>
                        <a:t> mal.</a:t>
                      </a:r>
                      <a:endParaRPr lang="es-CO" dirty="0">
                        <a:latin typeface="Bookman Old Style" panose="02050604050505020204" pitchFamily="18" charset="0"/>
                      </a:endParaRPr>
                    </a:p>
                  </a:txBody>
                  <a:tcPr/>
                </a:tc>
                <a:tc>
                  <a:txBody>
                    <a:bodyPr/>
                    <a:lstStyle/>
                    <a:p>
                      <a:r>
                        <a:rPr lang="es-CO" dirty="0" smtClean="0">
                          <a:latin typeface="Bookman Old Style" panose="02050604050505020204" pitchFamily="18" charset="0"/>
                        </a:rPr>
                        <a:t>Ninguna función biológica</a:t>
                      </a:r>
                      <a:r>
                        <a:rPr lang="es-CO" baseline="0" dirty="0" smtClean="0">
                          <a:latin typeface="Bookman Old Style" panose="02050604050505020204" pitchFamily="18" charset="0"/>
                        </a:rPr>
                        <a:t> clara; suele se un bucle mental.</a:t>
                      </a:r>
                      <a:endParaRPr lang="es-CO" dirty="0">
                        <a:latin typeface="Bookman Old Style" panose="02050604050505020204" pitchFamily="18" charset="0"/>
                      </a:endParaRPr>
                    </a:p>
                  </a:txBody>
                  <a:tcPr/>
                </a:tc>
                <a:extLst>
                  <a:ext uri="{0D108BD9-81ED-4DB2-BD59-A6C34878D82A}">
                    <a16:rowId xmlns:a16="http://schemas.microsoft.com/office/drawing/2014/main" xmlns="" val="4278996441"/>
                  </a:ext>
                </a:extLst>
              </a:tr>
            </a:tbl>
          </a:graphicData>
        </a:graphic>
      </p:graphicFrame>
    </p:spTree>
    <p:extLst>
      <p:ext uri="{BB962C8B-B14F-4D97-AF65-F5344CB8AC3E}">
        <p14:creationId xmlns:p14="http://schemas.microsoft.com/office/powerpoint/2010/main" val="327968444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75414"/>
            <a:ext cx="12274826" cy="6904590"/>
          </a:xfrm>
          <a:prstGeom prst="rect">
            <a:avLst/>
          </a:prstGeom>
        </p:spPr>
      </p:pic>
      <p:sp>
        <p:nvSpPr>
          <p:cNvPr id="2" name="CuadroTexto 1"/>
          <p:cNvSpPr txBox="1"/>
          <p:nvPr/>
        </p:nvSpPr>
        <p:spPr>
          <a:xfrm>
            <a:off x="3355941" y="1121790"/>
            <a:ext cx="3082565" cy="369332"/>
          </a:xfrm>
          <a:prstGeom prst="rect">
            <a:avLst/>
          </a:prstGeom>
          <a:noFill/>
        </p:spPr>
        <p:txBody>
          <a:bodyPr wrap="square" rtlCol="0">
            <a:spAutoFit/>
          </a:bodyPr>
          <a:lstStyle/>
          <a:p>
            <a:r>
              <a:rPr lang="es-CO" dirty="0" smtClean="0"/>
              <a:t>Un mensaje de amor ..</a:t>
            </a:r>
            <a:endParaRPr lang="es-CO" dirty="0"/>
          </a:p>
        </p:txBody>
      </p:sp>
      <p:sp>
        <p:nvSpPr>
          <p:cNvPr id="3" name="CuadroTexto 2"/>
          <p:cNvSpPr txBox="1"/>
          <p:nvPr/>
        </p:nvSpPr>
        <p:spPr>
          <a:xfrm>
            <a:off x="6759019" y="1123477"/>
            <a:ext cx="3525624" cy="923330"/>
          </a:xfrm>
          <a:prstGeom prst="rect">
            <a:avLst/>
          </a:prstGeom>
          <a:noFill/>
        </p:spPr>
        <p:txBody>
          <a:bodyPr wrap="square" rtlCol="0">
            <a:spAutoFit/>
          </a:bodyPr>
          <a:lstStyle/>
          <a:p>
            <a:r>
              <a:rPr lang="es-CO" dirty="0" smtClean="0"/>
              <a:t>Mami, papi, </a:t>
            </a:r>
            <a:r>
              <a:rPr lang="es-CO" dirty="0" err="1" smtClean="0"/>
              <a:t>Daddy</a:t>
            </a:r>
            <a:r>
              <a:rPr lang="es-CO" dirty="0" smtClean="0"/>
              <a:t>, padre </a:t>
            </a:r>
            <a:r>
              <a:rPr lang="es-CO" dirty="0" err="1" smtClean="0"/>
              <a:t>mio</a:t>
            </a:r>
            <a:r>
              <a:rPr lang="es-CO" dirty="0" smtClean="0"/>
              <a:t> , mamita, mi corazón, mi reina , mi vieja, mi viejo, mis cascarrabias </a:t>
            </a:r>
            <a:endParaRPr lang="es-CO" dirty="0"/>
          </a:p>
        </p:txBody>
      </p:sp>
      <p:sp>
        <p:nvSpPr>
          <p:cNvPr id="4" name="CuadroTexto 3"/>
          <p:cNvSpPr txBox="1"/>
          <p:nvPr/>
        </p:nvSpPr>
        <p:spPr>
          <a:xfrm>
            <a:off x="527901" y="2568655"/>
            <a:ext cx="10671142" cy="3970318"/>
          </a:xfrm>
          <a:prstGeom prst="rect">
            <a:avLst/>
          </a:prstGeom>
          <a:solidFill>
            <a:schemeClr val="accent2">
              <a:lumMod val="40000"/>
              <a:lumOff val="60000"/>
            </a:schemeClr>
          </a:solidFill>
        </p:spPr>
        <p:txBody>
          <a:bodyPr wrap="square" rtlCol="0">
            <a:spAutoFit/>
          </a:bodyPr>
          <a:lstStyle/>
          <a:p>
            <a:r>
              <a:rPr lang="es-CO" dirty="0" smtClean="0"/>
              <a:t>Solo queremos saludarlos, decirles que los amamos mucho que vemos el dolor causado por nuestra partida, pero es una realidad que nos costo a todos aceptar desde amor, hoy así como ustedes tenemos un grupo donde compartimos historias, vivencias, que hemos tenido y nos ayudaron a crecer y a entender nuestro propósito, tal vez nuestro camino fue corto, pero crean que fue lo suficiente para entender el amor, para entender el valor de la vida. Nosotros estamos en cada sonrisa, estamos en cada mariposa o animalito que podemos poner a tu alrededor, estamos en ese paisaje que recordamos, estamos en las ocurrencias de nuestros hermanos, estamos  el la comida que le preparas a mamá </a:t>
            </a:r>
            <a:r>
              <a:rPr lang="es-CO" dirty="0"/>
              <a:t>o</a:t>
            </a:r>
            <a:r>
              <a:rPr lang="es-CO" dirty="0" smtClean="0"/>
              <a:t> a papá,  estamos en esa canción que recuerdas con alegría. Hemos perdonado todo aquello que en su momento causo dolor y rencor,  por que  hemos visto que siempre actuabas desde amor para que estuviera bien y no me faltara nada, Mi sol yo estoy bien  soy fuerte gracias a ti. Cantas hermoso mamita. No se preocupen por no poder tocarnos la solución en esta en puedas coger algo me gustara y lo abraces … sentirás que siempre estaré contigo nunca se  puede olvidar el abrazo del amor “MIS PADRES”. </a:t>
            </a:r>
            <a:endParaRPr lang="es-CO" dirty="0"/>
          </a:p>
          <a:p>
            <a:r>
              <a:rPr lang="es-CO" dirty="0" smtClean="0"/>
              <a:t>Recuerden queremos verlos felices, sonriendo llenos de amor, dando amor, ayudando personas  a ser mejor padres, quiero verte sonreír junto con la familia que apartaste por tu dolor , nadie tiene la culpa de mi partida.</a:t>
            </a:r>
          </a:p>
          <a:p>
            <a:r>
              <a:rPr lang="es-CO" dirty="0" smtClean="0"/>
              <a:t>Gracias papito y mamita por ser la luz ante multitudes.  Abrazos y besos a la distancia mi cuchis. </a:t>
            </a:r>
            <a:endParaRPr lang="es-CO" dirty="0"/>
          </a:p>
        </p:txBody>
      </p:sp>
    </p:spTree>
    <p:extLst>
      <p:ext uri="{BB962C8B-B14F-4D97-AF65-F5344CB8AC3E}">
        <p14:creationId xmlns:p14="http://schemas.microsoft.com/office/powerpoint/2010/main" val="241070475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pic>
        <p:nvPicPr>
          <p:cNvPr id="2" name="Imagen 1"/>
          <p:cNvPicPr>
            <a:picLocks noChangeAspect="1"/>
          </p:cNvPicPr>
          <p:nvPr/>
        </p:nvPicPr>
        <p:blipFill>
          <a:blip r:embed="rId4"/>
          <a:stretch>
            <a:fillRect/>
          </a:stretch>
        </p:blipFill>
        <p:spPr>
          <a:xfrm>
            <a:off x="1219200" y="766762"/>
            <a:ext cx="9753600" cy="5324475"/>
          </a:xfrm>
          <a:prstGeom prst="rect">
            <a:avLst/>
          </a:prstGeom>
        </p:spPr>
      </p:pic>
    </p:spTree>
    <p:extLst>
      <p:ext uri="{BB962C8B-B14F-4D97-AF65-F5344CB8AC3E}">
        <p14:creationId xmlns:p14="http://schemas.microsoft.com/office/powerpoint/2010/main" val="343265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sp>
        <p:nvSpPr>
          <p:cNvPr id="2" name="Rectángulo 1"/>
          <p:cNvSpPr/>
          <p:nvPr/>
        </p:nvSpPr>
        <p:spPr>
          <a:xfrm>
            <a:off x="4114948" y="333937"/>
            <a:ext cx="7597591" cy="2677656"/>
          </a:xfrm>
          <a:prstGeom prst="rect">
            <a:avLst/>
          </a:prstGeom>
        </p:spPr>
        <p:txBody>
          <a:bodyPr wrap="square">
            <a:spAutoFit/>
          </a:bodyPr>
          <a:lstStyle/>
          <a:p>
            <a:pPr algn="ctr"/>
            <a:r>
              <a:rPr lang="es-ES" sz="2400" b="1" dirty="0" smtClean="0">
                <a:latin typeface="Bookman Old Style" panose="02050604050505020204" pitchFamily="18" charset="0"/>
              </a:rPr>
              <a:t>SUFRIMIENTO</a:t>
            </a:r>
          </a:p>
          <a:p>
            <a:endParaRPr lang="es-ES" b="1" dirty="0">
              <a:latin typeface="Bookman Old Style" panose="02050604050505020204" pitchFamily="18" charset="0"/>
            </a:endParaRPr>
          </a:p>
          <a:p>
            <a:r>
              <a:rPr lang="es-ES" dirty="0">
                <a:latin typeface="Bookman Old Style" panose="02050604050505020204" pitchFamily="18" charset="0"/>
              </a:rPr>
              <a:t>Perder a </a:t>
            </a:r>
            <a:r>
              <a:rPr lang="es-ES" dirty="0" smtClean="0">
                <a:latin typeface="Bookman Old Style" panose="02050604050505020204" pitchFamily="18" charset="0"/>
              </a:rPr>
              <a:t>un Hijo es </a:t>
            </a:r>
            <a:r>
              <a:rPr lang="es-ES" dirty="0">
                <a:latin typeface="Bookman Old Style" panose="02050604050505020204" pitchFamily="18" charset="0"/>
              </a:rPr>
              <a:t>una de las experiencias más </a:t>
            </a:r>
            <a:r>
              <a:rPr lang="es-ES" dirty="0" smtClean="0">
                <a:latin typeface="Bookman Old Style" panose="02050604050505020204" pitchFamily="18" charset="0"/>
              </a:rPr>
              <a:t>profundas, dolorosas  </a:t>
            </a:r>
            <a:r>
              <a:rPr lang="es-ES" dirty="0">
                <a:latin typeface="Bookman Old Style" panose="02050604050505020204" pitchFamily="18" charset="0"/>
              </a:rPr>
              <a:t>y </a:t>
            </a:r>
            <a:r>
              <a:rPr lang="es-ES" dirty="0" smtClean="0">
                <a:latin typeface="Bookman Old Style" panose="02050604050505020204" pitchFamily="18" charset="0"/>
              </a:rPr>
              <a:t>desafiante, ya que rompe el ciclo natural de la vida. </a:t>
            </a:r>
            <a:r>
              <a:rPr lang="es-ES" dirty="0">
                <a:latin typeface="Bookman Old Style" panose="02050604050505020204" pitchFamily="18" charset="0"/>
              </a:rPr>
              <a:t>Es natural sentir una tristeza que parece desbordarlo todo; sin embargo, existe una línea delgada entre el </a:t>
            </a:r>
            <a:r>
              <a:rPr lang="es-ES" b="1" dirty="0">
                <a:latin typeface="Bookman Old Style" panose="02050604050505020204" pitchFamily="18" charset="0"/>
              </a:rPr>
              <a:t>dolor necesario</a:t>
            </a:r>
            <a:r>
              <a:rPr lang="es-ES" dirty="0">
                <a:latin typeface="Bookman Old Style" panose="02050604050505020204" pitchFamily="18" charset="0"/>
              </a:rPr>
              <a:t> para sanar y el </a:t>
            </a:r>
            <a:r>
              <a:rPr lang="es-ES" b="1" dirty="0">
                <a:latin typeface="Bookman Old Style" panose="02050604050505020204" pitchFamily="18" charset="0"/>
              </a:rPr>
              <a:t>sufrimiento crónico</a:t>
            </a:r>
            <a:r>
              <a:rPr lang="es-ES" dirty="0">
                <a:latin typeface="Bookman Old Style" panose="02050604050505020204" pitchFamily="18" charset="0"/>
              </a:rPr>
              <a:t> que nos estanca. Comprender esta diferencia es clave para transitar el duelo de manera saludable.</a:t>
            </a:r>
          </a:p>
        </p:txBody>
      </p:sp>
      <p:sp>
        <p:nvSpPr>
          <p:cNvPr id="3" name="CuadroTexto 2"/>
          <p:cNvSpPr txBox="1"/>
          <p:nvPr/>
        </p:nvSpPr>
        <p:spPr>
          <a:xfrm>
            <a:off x="178013" y="3095885"/>
            <a:ext cx="9967272" cy="3139321"/>
          </a:xfrm>
          <a:prstGeom prst="rect">
            <a:avLst/>
          </a:prstGeom>
          <a:noFill/>
        </p:spPr>
        <p:txBody>
          <a:bodyPr wrap="square" rtlCol="0">
            <a:spAutoFit/>
          </a:bodyPr>
          <a:lstStyle/>
          <a:p>
            <a:r>
              <a:rPr lang="es-ES" b="1" dirty="0"/>
              <a:t>1</a:t>
            </a:r>
            <a:r>
              <a:rPr lang="es-ES" b="1" dirty="0">
                <a:latin typeface="Bookman Old Style" panose="02050604050505020204" pitchFamily="18" charset="0"/>
              </a:rPr>
              <a:t>. El Dolor: Una Respuesta Natural</a:t>
            </a:r>
          </a:p>
          <a:p>
            <a:r>
              <a:rPr lang="es-ES" dirty="0">
                <a:latin typeface="Bookman Old Style" panose="02050604050505020204" pitchFamily="18" charset="0"/>
              </a:rPr>
              <a:t>El dolor es la respuesta inmediata ante la pérdida emocional, física y mental. Es un estado de desequilibrio provocado por el impacto de la ausencia</a:t>
            </a:r>
            <a:r>
              <a:rPr lang="es-ES" dirty="0" smtClean="0">
                <a:latin typeface="Bookman Old Style" panose="02050604050505020204" pitchFamily="18" charset="0"/>
              </a:rPr>
              <a:t>.</a:t>
            </a:r>
          </a:p>
          <a:p>
            <a:endParaRPr lang="es-ES" dirty="0">
              <a:latin typeface="Bookman Old Style" panose="02050604050505020204" pitchFamily="18" charset="0"/>
            </a:endParaRPr>
          </a:p>
          <a:p>
            <a:pPr marL="285750" indent="-285750">
              <a:buFont typeface="Wingdings" panose="05000000000000000000" pitchFamily="2" charset="2"/>
              <a:buChar char="ü"/>
            </a:pPr>
            <a:r>
              <a:rPr lang="es-ES" b="1" dirty="0">
                <a:latin typeface="Bookman Old Style" panose="02050604050505020204" pitchFamily="18" charset="0"/>
              </a:rPr>
              <a:t>Es inevitable:</a:t>
            </a:r>
            <a:r>
              <a:rPr lang="es-ES" dirty="0">
                <a:latin typeface="Bookman Old Style" panose="02050604050505020204" pitchFamily="18" charset="0"/>
              </a:rPr>
              <a:t> Surge del amor y del vínculo que teníamos </a:t>
            </a:r>
            <a:r>
              <a:rPr lang="es-ES" dirty="0" smtClean="0">
                <a:latin typeface="Bookman Old Style" panose="02050604050505020204" pitchFamily="18" charset="0"/>
              </a:rPr>
              <a:t>con nuestro hijo que se </a:t>
            </a:r>
            <a:r>
              <a:rPr lang="es-ES" dirty="0">
                <a:latin typeface="Bookman Old Style" panose="02050604050505020204" pitchFamily="18" charset="0"/>
              </a:rPr>
              <a:t>ha ido.</a:t>
            </a:r>
          </a:p>
          <a:p>
            <a:pPr marL="285750" indent="-285750">
              <a:buFont typeface="Wingdings" panose="05000000000000000000" pitchFamily="2" charset="2"/>
              <a:buChar char="ü"/>
            </a:pPr>
            <a:r>
              <a:rPr lang="es-ES" b="1" dirty="0">
                <a:latin typeface="Bookman Old Style" panose="02050604050505020204" pitchFamily="18" charset="0"/>
              </a:rPr>
              <a:t>Su función es la adaptación:</a:t>
            </a:r>
            <a:r>
              <a:rPr lang="es-ES" dirty="0">
                <a:latin typeface="Bookman Old Style" panose="02050604050505020204" pitchFamily="18" charset="0"/>
              </a:rPr>
              <a:t> Al principio nos sentimos incapaces de seguir, pero este dolor nos obliga a procesar la nueva realidad y a aceptar el vacío.</a:t>
            </a:r>
          </a:p>
          <a:p>
            <a:pPr marL="285750" indent="-285750">
              <a:buFont typeface="Wingdings" panose="05000000000000000000" pitchFamily="2" charset="2"/>
              <a:buChar char="ü"/>
            </a:pPr>
            <a:r>
              <a:rPr lang="es-ES" b="1" dirty="0">
                <a:latin typeface="Bookman Old Style" panose="02050604050505020204" pitchFamily="18" charset="0"/>
              </a:rPr>
              <a:t>Es sanador:</a:t>
            </a:r>
            <a:r>
              <a:rPr lang="es-ES" dirty="0">
                <a:latin typeface="Bookman Old Style" panose="02050604050505020204" pitchFamily="18" charset="0"/>
              </a:rPr>
              <a:t> Aunque duele, estar en contacto con estas emociones es lo que permite que la herida comience a cerrarse.</a:t>
            </a:r>
          </a:p>
          <a:p>
            <a:endParaRPr lang="es-CO" dirty="0"/>
          </a:p>
        </p:txBody>
      </p:sp>
    </p:spTree>
    <p:extLst>
      <p:ext uri="{BB962C8B-B14F-4D97-AF65-F5344CB8AC3E}">
        <p14:creationId xmlns:p14="http://schemas.microsoft.com/office/powerpoint/2010/main" val="339789999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sp>
        <p:nvSpPr>
          <p:cNvPr id="8" name="CuadroTexto 7"/>
          <p:cNvSpPr txBox="1"/>
          <p:nvPr/>
        </p:nvSpPr>
        <p:spPr>
          <a:xfrm>
            <a:off x="4139480" y="503322"/>
            <a:ext cx="6832315" cy="1477328"/>
          </a:xfrm>
          <a:prstGeom prst="rect">
            <a:avLst/>
          </a:prstGeom>
          <a:noFill/>
        </p:spPr>
        <p:txBody>
          <a:bodyPr wrap="square" rtlCol="0">
            <a:spAutoFit/>
          </a:bodyPr>
          <a:lstStyle/>
          <a:p>
            <a:pPr algn="just"/>
            <a:r>
              <a:rPr lang="es-ES" b="1" dirty="0">
                <a:latin typeface="Bookman Old Style" panose="02050604050505020204" pitchFamily="18" charset="0"/>
              </a:rPr>
              <a:t>2. El Sufrimiento: El Estancamiento en el Pasado</a:t>
            </a:r>
          </a:p>
          <a:p>
            <a:pPr algn="just"/>
            <a:r>
              <a:rPr lang="es-ES" dirty="0">
                <a:latin typeface="Bookman Old Style" panose="02050604050505020204" pitchFamily="18" charset="0"/>
              </a:rPr>
              <a:t>El sufrimiento aparece cuando el dolor se vuelve rígido y nos impide avanzar. En lugar de procesar la pérdida, la mente se queda atrapada en un bucle</a:t>
            </a:r>
            <a:r>
              <a:rPr lang="es-ES" dirty="0" smtClean="0">
                <a:latin typeface="Bookman Old Style" panose="02050604050505020204" pitchFamily="18" charset="0"/>
              </a:rPr>
              <a:t>.</a:t>
            </a:r>
            <a:endParaRPr lang="es-ES" dirty="0">
              <a:latin typeface="Bookman Old Style" panose="02050604050505020204" pitchFamily="18" charset="0"/>
            </a:endParaRPr>
          </a:p>
          <a:p>
            <a:endParaRPr lang="es-CO" dirty="0"/>
          </a:p>
        </p:txBody>
      </p:sp>
      <p:sp>
        <p:nvSpPr>
          <p:cNvPr id="9" name="CuadroTexto 8"/>
          <p:cNvSpPr txBox="1"/>
          <p:nvPr/>
        </p:nvSpPr>
        <p:spPr>
          <a:xfrm>
            <a:off x="460375" y="2348398"/>
            <a:ext cx="6251601" cy="3257272"/>
          </a:xfrm>
          <a:prstGeom prst="rect">
            <a:avLst/>
          </a:prstGeom>
          <a:noFill/>
        </p:spPr>
        <p:txBody>
          <a:bodyPr wrap="square" rtlCol="0">
            <a:spAutoFit/>
          </a:bodyPr>
          <a:lstStyle/>
          <a:p>
            <a:pPr marL="285750" indent="-285750">
              <a:buFont typeface="Wingdings" panose="05000000000000000000" pitchFamily="2" charset="2"/>
              <a:buChar char="ü"/>
            </a:pPr>
            <a:r>
              <a:rPr lang="es-ES" b="1" dirty="0">
                <a:latin typeface="Bookman Old Style" panose="02050604050505020204" pitchFamily="18" charset="0"/>
              </a:rPr>
              <a:t>Resistencia a la realidad:</a:t>
            </a:r>
            <a:r>
              <a:rPr lang="es-ES" dirty="0">
                <a:latin typeface="Bookman Old Style" panose="02050604050505020204" pitchFamily="18" charset="0"/>
              </a:rPr>
              <a:t> Se manifiesta como un deseo insistente de que nada haya cambiado, rechazando el presente.</a:t>
            </a:r>
          </a:p>
          <a:p>
            <a:pPr marL="285750" indent="-285750">
              <a:buFont typeface="Wingdings" panose="05000000000000000000" pitchFamily="2" charset="2"/>
              <a:buChar char="ü"/>
            </a:pPr>
            <a:r>
              <a:rPr lang="es-ES" b="1" dirty="0">
                <a:latin typeface="Bookman Old Style" panose="02050604050505020204" pitchFamily="18" charset="0"/>
              </a:rPr>
              <a:t>Intensidad prolongada:</a:t>
            </a:r>
            <a:r>
              <a:rPr lang="es-ES" dirty="0">
                <a:latin typeface="Bookman Old Style" panose="02050604050505020204" pitchFamily="18" charset="0"/>
              </a:rPr>
              <a:t> A diferencia del dolor, el sufrimiento puede durar indefinidamente, </a:t>
            </a:r>
            <a:r>
              <a:rPr lang="es-ES" u="sng" dirty="0">
                <a:latin typeface="Bookman Old Style" panose="02050604050505020204" pitchFamily="18" charset="0"/>
              </a:rPr>
              <a:t>alimentándose de pensamientos negativos </a:t>
            </a:r>
            <a:r>
              <a:rPr lang="es-ES" dirty="0">
                <a:latin typeface="Bookman Old Style" panose="02050604050505020204" pitchFamily="18" charset="0"/>
              </a:rPr>
              <a:t>y de </a:t>
            </a:r>
            <a:r>
              <a:rPr lang="es-ES" u="sng" dirty="0">
                <a:latin typeface="Bookman Old Style" panose="02050604050505020204" pitchFamily="18" charset="0"/>
              </a:rPr>
              <a:t>la idea de que "es imposible superarlo".</a:t>
            </a:r>
          </a:p>
          <a:p>
            <a:pPr marL="285750" indent="-285750">
              <a:buFont typeface="Wingdings" panose="05000000000000000000" pitchFamily="2" charset="2"/>
              <a:buChar char="ü"/>
            </a:pPr>
            <a:r>
              <a:rPr lang="es-ES" b="1" dirty="0">
                <a:latin typeface="Bookman Old Style" panose="02050604050505020204" pitchFamily="18" charset="0"/>
              </a:rPr>
              <a:t>Bloquea el futuro:</a:t>
            </a:r>
            <a:r>
              <a:rPr lang="es-ES" dirty="0">
                <a:latin typeface="Bookman Old Style" panose="02050604050505020204" pitchFamily="18" charset="0"/>
              </a:rPr>
              <a:t> Destruye la posibilidad de aprendizaje y crecimiento, impidiendo que volvamos a conectar con la alegría o con nuevos propósitos</a:t>
            </a:r>
            <a:endParaRPr lang="es-CO" dirty="0"/>
          </a:p>
        </p:txBody>
      </p:sp>
      <p:sp>
        <p:nvSpPr>
          <p:cNvPr id="10" name="AutoShape 7" descr=", generada por 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CuadroTexto 11"/>
          <p:cNvSpPr txBox="1"/>
          <p:nvPr/>
        </p:nvSpPr>
        <p:spPr>
          <a:xfrm>
            <a:off x="7315200" y="3001617"/>
            <a:ext cx="1977887" cy="1958009"/>
          </a:xfrm>
          <a:prstGeom prst="rect">
            <a:avLst/>
          </a:prstGeom>
          <a:noFill/>
        </p:spPr>
        <p:txBody>
          <a:bodyPr wrap="square" rtlCol="0">
            <a:spAutoFit/>
          </a:bodyPr>
          <a:lstStyle/>
          <a:p>
            <a:endParaRPr lang="es-CO" dirty="0"/>
          </a:p>
        </p:txBody>
      </p:sp>
      <p:pic>
        <p:nvPicPr>
          <p:cNvPr id="13" name="Imagen 12"/>
          <p:cNvPicPr/>
          <p:nvPr/>
        </p:nvPicPr>
        <p:blipFill>
          <a:blip r:embed="rId4"/>
          <a:stretch>
            <a:fillRect/>
          </a:stretch>
        </p:blipFill>
        <p:spPr>
          <a:xfrm>
            <a:off x="6957474" y="2863921"/>
            <a:ext cx="3597882" cy="2068651"/>
          </a:xfrm>
          <a:prstGeom prst="rect">
            <a:avLst/>
          </a:prstGeom>
        </p:spPr>
      </p:pic>
    </p:spTree>
    <p:extLst>
      <p:ext uri="{BB962C8B-B14F-4D97-AF65-F5344CB8AC3E}">
        <p14:creationId xmlns:p14="http://schemas.microsoft.com/office/powerpoint/2010/main" val="166512082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46590"/>
            <a:ext cx="12274826" cy="6904590"/>
          </a:xfrm>
          <a:prstGeom prst="rect">
            <a:avLst/>
          </a:prstGeom>
        </p:spPr>
      </p:pic>
      <p:sp>
        <p:nvSpPr>
          <p:cNvPr id="28" name="Nube 27"/>
          <p:cNvSpPr/>
          <p:nvPr/>
        </p:nvSpPr>
        <p:spPr>
          <a:xfrm>
            <a:off x="9077739" y="4759497"/>
            <a:ext cx="2640607" cy="18829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Nube 23"/>
          <p:cNvSpPr/>
          <p:nvPr/>
        </p:nvSpPr>
        <p:spPr>
          <a:xfrm>
            <a:off x="5188318" y="5481290"/>
            <a:ext cx="2325757" cy="10525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Nube 22"/>
          <p:cNvSpPr/>
          <p:nvPr/>
        </p:nvSpPr>
        <p:spPr>
          <a:xfrm>
            <a:off x="9382338" y="2764590"/>
            <a:ext cx="2325757" cy="10525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Nube 24"/>
          <p:cNvSpPr/>
          <p:nvPr/>
        </p:nvSpPr>
        <p:spPr>
          <a:xfrm>
            <a:off x="9452113" y="143720"/>
            <a:ext cx="2822713" cy="21273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Nube 20"/>
          <p:cNvSpPr/>
          <p:nvPr/>
        </p:nvSpPr>
        <p:spPr>
          <a:xfrm>
            <a:off x="6780974" y="1797113"/>
            <a:ext cx="2325757" cy="12003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Nube 21"/>
          <p:cNvSpPr/>
          <p:nvPr/>
        </p:nvSpPr>
        <p:spPr>
          <a:xfrm>
            <a:off x="3689288" y="1818570"/>
            <a:ext cx="2325757" cy="9508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Nube 26"/>
          <p:cNvSpPr/>
          <p:nvPr/>
        </p:nvSpPr>
        <p:spPr>
          <a:xfrm>
            <a:off x="7262736" y="3779614"/>
            <a:ext cx="2910108" cy="12304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Nube 25"/>
          <p:cNvSpPr/>
          <p:nvPr/>
        </p:nvSpPr>
        <p:spPr>
          <a:xfrm>
            <a:off x="2290116" y="5422299"/>
            <a:ext cx="2383333" cy="14357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Nube 18"/>
          <p:cNvSpPr/>
          <p:nvPr/>
        </p:nvSpPr>
        <p:spPr>
          <a:xfrm>
            <a:off x="317381" y="567587"/>
            <a:ext cx="2325757" cy="12509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Nube 19"/>
          <p:cNvSpPr/>
          <p:nvPr/>
        </p:nvSpPr>
        <p:spPr>
          <a:xfrm>
            <a:off x="-164194" y="3439962"/>
            <a:ext cx="3445564" cy="249573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Nube 17"/>
          <p:cNvSpPr/>
          <p:nvPr/>
        </p:nvSpPr>
        <p:spPr>
          <a:xfrm>
            <a:off x="142026" y="2116418"/>
            <a:ext cx="2802835" cy="12182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p:cNvSpPr txBox="1"/>
          <p:nvPr/>
        </p:nvSpPr>
        <p:spPr>
          <a:xfrm>
            <a:off x="3441099" y="43905"/>
            <a:ext cx="5983356" cy="1815882"/>
          </a:xfrm>
          <a:prstGeom prst="rect">
            <a:avLst/>
          </a:prstGeom>
          <a:noFill/>
        </p:spPr>
        <p:txBody>
          <a:bodyPr wrap="square" rtlCol="0">
            <a:spAutoFit/>
          </a:bodyPr>
          <a:lstStyle/>
          <a:p>
            <a:pPr algn="ctr"/>
            <a:r>
              <a:rPr lang="es-CO" sz="2800" u="sng" dirty="0" smtClean="0">
                <a:solidFill>
                  <a:srgbClr val="00B050"/>
                </a:solidFill>
                <a:latin typeface="Antique Olive CompactPS" panose="020B0904030504030204" pitchFamily="34" charset="0"/>
              </a:rPr>
              <a:t>Pensamientos que nos llevan al sufrimiento constante, intenso y prologado:</a:t>
            </a:r>
            <a:endParaRPr lang="es-CO" sz="2800" u="sng" dirty="0">
              <a:solidFill>
                <a:srgbClr val="00B050"/>
              </a:solidFill>
              <a:latin typeface="Antique Olive CompactPS" panose="020B0904030504030204" pitchFamily="34" charset="0"/>
            </a:endParaRPr>
          </a:p>
        </p:txBody>
      </p:sp>
      <p:sp>
        <p:nvSpPr>
          <p:cNvPr id="3" name="CuadroTexto 2"/>
          <p:cNvSpPr txBox="1"/>
          <p:nvPr/>
        </p:nvSpPr>
        <p:spPr>
          <a:xfrm>
            <a:off x="614140" y="2278352"/>
            <a:ext cx="2047461" cy="923330"/>
          </a:xfrm>
          <a:prstGeom prst="rect">
            <a:avLst/>
          </a:prstGeom>
          <a:noFill/>
        </p:spPr>
        <p:txBody>
          <a:bodyPr wrap="square" rtlCol="0">
            <a:spAutoFit/>
          </a:bodyPr>
          <a:lstStyle/>
          <a:p>
            <a:r>
              <a:rPr lang="es-CO" dirty="0" smtClean="0"/>
              <a:t>Sentirnos culpables o  buscar un culpable</a:t>
            </a:r>
            <a:endParaRPr lang="es-CO" dirty="0"/>
          </a:p>
        </p:txBody>
      </p:sp>
      <p:sp>
        <p:nvSpPr>
          <p:cNvPr id="4" name="CuadroTexto 3"/>
          <p:cNvSpPr txBox="1"/>
          <p:nvPr/>
        </p:nvSpPr>
        <p:spPr>
          <a:xfrm>
            <a:off x="489176" y="695377"/>
            <a:ext cx="1838740" cy="923330"/>
          </a:xfrm>
          <a:prstGeom prst="rect">
            <a:avLst/>
          </a:prstGeom>
          <a:noFill/>
        </p:spPr>
        <p:txBody>
          <a:bodyPr wrap="square" rtlCol="0">
            <a:spAutoFit/>
          </a:bodyPr>
          <a:lstStyle/>
          <a:p>
            <a:pPr algn="ctr"/>
            <a:r>
              <a:rPr lang="es-CO" dirty="0" smtClean="0"/>
              <a:t>Pensar en lo que pude haber  cambiado</a:t>
            </a:r>
            <a:endParaRPr lang="es-CO" dirty="0"/>
          </a:p>
        </p:txBody>
      </p:sp>
      <p:sp>
        <p:nvSpPr>
          <p:cNvPr id="5" name="CuadroTexto 4"/>
          <p:cNvSpPr txBox="1"/>
          <p:nvPr/>
        </p:nvSpPr>
        <p:spPr>
          <a:xfrm>
            <a:off x="338658" y="3852045"/>
            <a:ext cx="2623931" cy="1754326"/>
          </a:xfrm>
          <a:prstGeom prst="rect">
            <a:avLst/>
          </a:prstGeom>
          <a:noFill/>
        </p:spPr>
        <p:txBody>
          <a:bodyPr wrap="square" rtlCol="0">
            <a:spAutoFit/>
          </a:bodyPr>
          <a:lstStyle/>
          <a:p>
            <a:pPr algn="just"/>
            <a:r>
              <a:rPr lang="es-CO" dirty="0" smtClean="0"/>
              <a:t>Pensar como era antes nuestra vida junto a nuestros hijos, lo teníamos todo pero no vimos lo invisible el amor y el tiempo de calidad</a:t>
            </a:r>
            <a:endParaRPr lang="es-CO" dirty="0"/>
          </a:p>
        </p:txBody>
      </p:sp>
      <p:sp>
        <p:nvSpPr>
          <p:cNvPr id="6" name="CuadroTexto 5"/>
          <p:cNvSpPr txBox="1"/>
          <p:nvPr/>
        </p:nvSpPr>
        <p:spPr>
          <a:xfrm>
            <a:off x="9521798" y="4867707"/>
            <a:ext cx="2196548" cy="1477328"/>
          </a:xfrm>
          <a:prstGeom prst="rect">
            <a:avLst/>
          </a:prstGeom>
          <a:noFill/>
        </p:spPr>
        <p:txBody>
          <a:bodyPr wrap="square" rtlCol="0">
            <a:spAutoFit/>
          </a:bodyPr>
          <a:lstStyle/>
          <a:p>
            <a:r>
              <a:rPr lang="es-CO" dirty="0" smtClean="0"/>
              <a:t>Anhelar abrazar nuestros hijos y darles un beso y pensar que ya no los tenemos en este mundo.</a:t>
            </a:r>
            <a:endParaRPr lang="es-CO" dirty="0"/>
          </a:p>
        </p:txBody>
      </p:sp>
      <p:sp>
        <p:nvSpPr>
          <p:cNvPr id="10" name="CuadroTexto 9"/>
          <p:cNvSpPr txBox="1"/>
          <p:nvPr/>
        </p:nvSpPr>
        <p:spPr>
          <a:xfrm>
            <a:off x="9809922" y="366012"/>
            <a:ext cx="2146852" cy="1200329"/>
          </a:xfrm>
          <a:prstGeom prst="rect">
            <a:avLst/>
          </a:prstGeom>
          <a:noFill/>
        </p:spPr>
        <p:txBody>
          <a:bodyPr wrap="square" rtlCol="0">
            <a:spAutoFit/>
          </a:bodyPr>
          <a:lstStyle/>
          <a:p>
            <a:r>
              <a:rPr lang="es-CO" dirty="0" smtClean="0"/>
              <a:t>Pensar que todo es mentira, y de un momento a otro recordar la realidad.</a:t>
            </a:r>
            <a:endParaRPr lang="es-CO" dirty="0"/>
          </a:p>
        </p:txBody>
      </p:sp>
      <p:sp>
        <p:nvSpPr>
          <p:cNvPr id="11" name="CuadroTexto 10"/>
          <p:cNvSpPr txBox="1"/>
          <p:nvPr/>
        </p:nvSpPr>
        <p:spPr>
          <a:xfrm>
            <a:off x="4180640" y="2129749"/>
            <a:ext cx="1714500" cy="369332"/>
          </a:xfrm>
          <a:prstGeom prst="rect">
            <a:avLst/>
          </a:prstGeom>
          <a:noFill/>
        </p:spPr>
        <p:txBody>
          <a:bodyPr wrap="square" rtlCol="0">
            <a:spAutoFit/>
          </a:bodyPr>
          <a:lstStyle/>
          <a:p>
            <a:r>
              <a:rPr lang="es-CO" dirty="0" smtClean="0"/>
              <a:t>¿Por qué a mi?</a:t>
            </a:r>
            <a:endParaRPr lang="es-CO" dirty="0"/>
          </a:p>
        </p:txBody>
      </p:sp>
      <p:sp>
        <p:nvSpPr>
          <p:cNvPr id="12" name="CuadroTexto 11"/>
          <p:cNvSpPr txBox="1"/>
          <p:nvPr/>
        </p:nvSpPr>
        <p:spPr>
          <a:xfrm>
            <a:off x="7167415" y="1972855"/>
            <a:ext cx="1391478" cy="923330"/>
          </a:xfrm>
          <a:prstGeom prst="rect">
            <a:avLst/>
          </a:prstGeom>
          <a:noFill/>
        </p:spPr>
        <p:txBody>
          <a:bodyPr wrap="square" rtlCol="0">
            <a:spAutoFit/>
          </a:bodyPr>
          <a:lstStyle/>
          <a:p>
            <a:pPr algn="ctr"/>
            <a:r>
              <a:rPr lang="es-CO" dirty="0" smtClean="0"/>
              <a:t>¿Por qué a mi hijo tan joven?</a:t>
            </a:r>
            <a:endParaRPr lang="es-CO" dirty="0"/>
          </a:p>
        </p:txBody>
      </p:sp>
      <p:sp>
        <p:nvSpPr>
          <p:cNvPr id="13" name="CuadroTexto 12"/>
          <p:cNvSpPr txBox="1"/>
          <p:nvPr/>
        </p:nvSpPr>
        <p:spPr>
          <a:xfrm>
            <a:off x="9720543" y="2955124"/>
            <a:ext cx="1873532" cy="646331"/>
          </a:xfrm>
          <a:prstGeom prst="rect">
            <a:avLst/>
          </a:prstGeom>
          <a:noFill/>
        </p:spPr>
        <p:txBody>
          <a:bodyPr wrap="square" rtlCol="0">
            <a:spAutoFit/>
          </a:bodyPr>
          <a:lstStyle/>
          <a:p>
            <a:r>
              <a:rPr lang="es-CO" dirty="0" smtClean="0"/>
              <a:t>¿Por qué el y no otra persona?</a:t>
            </a:r>
            <a:endParaRPr lang="es-CO" dirty="0"/>
          </a:p>
        </p:txBody>
      </p:sp>
      <p:sp>
        <p:nvSpPr>
          <p:cNvPr id="14" name="CuadroTexto 13"/>
          <p:cNvSpPr txBox="1"/>
          <p:nvPr/>
        </p:nvSpPr>
        <p:spPr>
          <a:xfrm>
            <a:off x="2664842" y="5585666"/>
            <a:ext cx="1910372" cy="923330"/>
          </a:xfrm>
          <a:prstGeom prst="rect">
            <a:avLst/>
          </a:prstGeom>
          <a:noFill/>
        </p:spPr>
        <p:txBody>
          <a:bodyPr wrap="square" rtlCol="0">
            <a:spAutoFit/>
          </a:bodyPr>
          <a:lstStyle/>
          <a:p>
            <a:r>
              <a:rPr lang="es-CO" dirty="0" smtClean="0"/>
              <a:t>¿Por qué  no cuide de mi hijo de todo peligro?</a:t>
            </a:r>
            <a:endParaRPr lang="es-CO" dirty="0"/>
          </a:p>
        </p:txBody>
      </p:sp>
      <p:sp>
        <p:nvSpPr>
          <p:cNvPr id="15" name="CuadroTexto 14"/>
          <p:cNvSpPr txBox="1"/>
          <p:nvPr/>
        </p:nvSpPr>
        <p:spPr>
          <a:xfrm>
            <a:off x="8108674" y="3925325"/>
            <a:ext cx="1938130" cy="923330"/>
          </a:xfrm>
          <a:prstGeom prst="rect">
            <a:avLst/>
          </a:prstGeom>
          <a:noFill/>
        </p:spPr>
        <p:txBody>
          <a:bodyPr wrap="square" rtlCol="0">
            <a:spAutoFit/>
          </a:bodyPr>
          <a:lstStyle/>
          <a:p>
            <a:r>
              <a:rPr lang="es-CO" dirty="0" smtClean="0"/>
              <a:t>Pensar en las metas, pertenecías de nuestros hijos.</a:t>
            </a:r>
            <a:endParaRPr lang="es-CO" dirty="0"/>
          </a:p>
        </p:txBody>
      </p:sp>
      <p:sp>
        <p:nvSpPr>
          <p:cNvPr id="16" name="CuadroTexto 15"/>
          <p:cNvSpPr txBox="1"/>
          <p:nvPr/>
        </p:nvSpPr>
        <p:spPr>
          <a:xfrm>
            <a:off x="5277678" y="4158453"/>
            <a:ext cx="184731" cy="369332"/>
          </a:xfrm>
          <a:prstGeom prst="rect">
            <a:avLst/>
          </a:prstGeom>
          <a:noFill/>
        </p:spPr>
        <p:txBody>
          <a:bodyPr wrap="none" rtlCol="0">
            <a:spAutoFit/>
          </a:bodyPr>
          <a:lstStyle/>
          <a:p>
            <a:endParaRPr lang="es-CO" dirty="0"/>
          </a:p>
        </p:txBody>
      </p:sp>
      <p:sp>
        <p:nvSpPr>
          <p:cNvPr id="17" name="CuadroTexto 16"/>
          <p:cNvSpPr txBox="1"/>
          <p:nvPr/>
        </p:nvSpPr>
        <p:spPr>
          <a:xfrm>
            <a:off x="5707847" y="5607986"/>
            <a:ext cx="1659032" cy="923330"/>
          </a:xfrm>
          <a:prstGeom prst="rect">
            <a:avLst/>
          </a:prstGeom>
          <a:noFill/>
        </p:spPr>
        <p:txBody>
          <a:bodyPr wrap="square" rtlCol="0">
            <a:spAutoFit/>
          </a:bodyPr>
          <a:lstStyle/>
          <a:p>
            <a:r>
              <a:rPr lang="es-CO" dirty="0" smtClean="0"/>
              <a:t>¿Por qué de esta forma tan dolorosa?</a:t>
            </a:r>
            <a:endParaRPr lang="es-CO" dirty="0"/>
          </a:p>
        </p:txBody>
      </p:sp>
      <p:pic>
        <p:nvPicPr>
          <p:cNvPr id="29" name="Imagen 28"/>
          <p:cNvPicPr/>
          <p:nvPr/>
        </p:nvPicPr>
        <p:blipFill>
          <a:blip r:embed="rId4"/>
          <a:stretch>
            <a:fillRect/>
          </a:stretch>
        </p:blipFill>
        <p:spPr>
          <a:xfrm>
            <a:off x="3926767" y="3043726"/>
            <a:ext cx="3440112" cy="2163711"/>
          </a:xfrm>
          <a:prstGeom prst="rect">
            <a:avLst/>
          </a:prstGeom>
        </p:spPr>
      </p:pic>
    </p:spTree>
    <p:extLst>
      <p:ext uri="{BB962C8B-B14F-4D97-AF65-F5344CB8AC3E}">
        <p14:creationId xmlns:p14="http://schemas.microsoft.com/office/powerpoint/2010/main" val="128522649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pic>
        <p:nvPicPr>
          <p:cNvPr id="2" name="Imagen 1"/>
          <p:cNvPicPr>
            <a:picLocks noChangeAspect="1"/>
          </p:cNvPicPr>
          <p:nvPr/>
        </p:nvPicPr>
        <p:blipFill>
          <a:blip r:embed="rId4"/>
          <a:stretch>
            <a:fillRect/>
          </a:stretch>
        </p:blipFill>
        <p:spPr>
          <a:xfrm>
            <a:off x="97411" y="2897219"/>
            <a:ext cx="6607960" cy="3607275"/>
          </a:xfrm>
          <a:prstGeom prst="rect">
            <a:avLst/>
          </a:prstGeom>
        </p:spPr>
      </p:pic>
      <p:sp>
        <p:nvSpPr>
          <p:cNvPr id="5" name="CuadroTexto 4"/>
          <p:cNvSpPr txBox="1"/>
          <p:nvPr/>
        </p:nvSpPr>
        <p:spPr>
          <a:xfrm>
            <a:off x="2507531" y="245973"/>
            <a:ext cx="9184849" cy="2092881"/>
          </a:xfrm>
          <a:prstGeom prst="rect">
            <a:avLst/>
          </a:prstGeom>
          <a:solidFill>
            <a:srgbClr val="FBD4B1"/>
          </a:solidFill>
        </p:spPr>
        <p:txBody>
          <a:bodyPr wrap="square" rtlCol="0">
            <a:spAutoFit/>
          </a:bodyPr>
          <a:lstStyle/>
          <a:p>
            <a:pPr algn="ctr"/>
            <a:r>
              <a:rPr lang="es-ES" sz="1600" dirty="0" smtClean="0">
                <a:latin typeface="Bookman Old Style" panose="02050604050505020204" pitchFamily="18" charset="0"/>
              </a:rPr>
              <a:t>Con </a:t>
            </a:r>
            <a:r>
              <a:rPr lang="es-ES" sz="1600" dirty="0">
                <a:latin typeface="Bookman Old Style" panose="02050604050505020204" pitchFamily="18" charset="0"/>
              </a:rPr>
              <a:t>todas esas preguntas, cuestionamientos y pensamientos, nuestro corazón y nuestra mente se llenan de sensaciones y emociones nuevas; solo te puedo decir: respira...</a:t>
            </a:r>
          </a:p>
          <a:p>
            <a:pPr algn="ctr"/>
            <a:r>
              <a:rPr lang="es-ES" sz="1600" dirty="0">
                <a:latin typeface="Bookman Old Style" panose="02050604050505020204" pitchFamily="18" charset="0"/>
              </a:rPr>
              <a:t>Respira como cuando le enseñaste a controlar sus emociones cuando tenía tan solo dos años; como cuando le decías 'cálmate, que todo va a estar bien'. Respira como cuando teníamos que recoger sus juguetes... RESPIRA SIEMPRE RECORDANDO LA FELICIDAD QUE DABAS A TU HIJO EN PEQUEÑOS DETALLES, DÁNDONOS UNA PEQUEÑA </a:t>
            </a:r>
            <a:r>
              <a:rPr lang="es-ES" sz="1600" dirty="0" smtClean="0">
                <a:latin typeface="Bookman Old Style" panose="02050604050505020204" pitchFamily="18" charset="0"/>
              </a:rPr>
              <a:t>SONRISA.</a:t>
            </a:r>
            <a:endParaRPr lang="es-ES" sz="1600" dirty="0">
              <a:latin typeface="Bookman Old Style" panose="02050604050505020204" pitchFamily="18" charset="0"/>
            </a:endParaRPr>
          </a:p>
          <a:p>
            <a:endParaRPr lang="es-CO" dirty="0"/>
          </a:p>
        </p:txBody>
      </p:sp>
      <p:sp>
        <p:nvSpPr>
          <p:cNvPr id="4" name="CuadroTexto 3"/>
          <p:cNvSpPr txBox="1"/>
          <p:nvPr/>
        </p:nvSpPr>
        <p:spPr>
          <a:xfrm>
            <a:off x="7001421" y="2338854"/>
            <a:ext cx="3619217" cy="3539430"/>
          </a:xfrm>
          <a:prstGeom prst="rect">
            <a:avLst/>
          </a:prstGeom>
          <a:solidFill>
            <a:srgbClr val="FBD4B1"/>
          </a:solidFill>
        </p:spPr>
        <p:txBody>
          <a:bodyPr wrap="square" rtlCol="0">
            <a:spAutoFit/>
          </a:bodyPr>
          <a:lstStyle/>
          <a:p>
            <a:pPr algn="just"/>
            <a:r>
              <a:rPr lang="es-CO" sz="1600" dirty="0" smtClean="0">
                <a:latin typeface="Bookman Old Style" panose="02050604050505020204" pitchFamily="18" charset="0"/>
              </a:rPr>
              <a:t>Nuestros hijos siempre estarán en nuestro corazón y la mejor manera de honrar su ausencia es la transformación del sufrimiento  en un amor que construye, mantener vivos sus valores, su legado, permitiéndonos brillar poco a poco nuevamente.  Tal vez ellos nos están mirando y lo ultimo que deseamos como padres es causarles un dolor o simplemente que piensen mi papá o mi mamá se dieron  por vencidos y todo es por mi  culpa.</a:t>
            </a:r>
            <a:endParaRPr lang="es-CO" sz="1600" dirty="0">
              <a:latin typeface="Bookman Old Style" panose="02050604050505020204" pitchFamily="18" charset="0"/>
            </a:endParaRPr>
          </a:p>
        </p:txBody>
      </p:sp>
    </p:spTree>
    <p:extLst>
      <p:ext uri="{BB962C8B-B14F-4D97-AF65-F5344CB8AC3E}">
        <p14:creationId xmlns:p14="http://schemas.microsoft.com/office/powerpoint/2010/main" val="310461282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pic>
        <p:nvPicPr>
          <p:cNvPr id="2" name="Imagen 1"/>
          <p:cNvPicPr>
            <a:picLocks noChangeAspect="1"/>
          </p:cNvPicPr>
          <p:nvPr/>
        </p:nvPicPr>
        <p:blipFill>
          <a:blip r:embed="rId4"/>
          <a:stretch>
            <a:fillRect/>
          </a:stretch>
        </p:blipFill>
        <p:spPr>
          <a:xfrm>
            <a:off x="438346" y="2412257"/>
            <a:ext cx="7343480" cy="4008794"/>
          </a:xfrm>
          <a:prstGeom prst="rect">
            <a:avLst/>
          </a:prstGeom>
        </p:spPr>
      </p:pic>
      <p:sp>
        <p:nvSpPr>
          <p:cNvPr id="3" name="CuadroTexto 2"/>
          <p:cNvSpPr txBox="1"/>
          <p:nvPr/>
        </p:nvSpPr>
        <p:spPr>
          <a:xfrm>
            <a:off x="4044098" y="282805"/>
            <a:ext cx="7475457" cy="2308324"/>
          </a:xfrm>
          <a:prstGeom prst="rect">
            <a:avLst/>
          </a:prstGeom>
          <a:noFill/>
        </p:spPr>
        <p:txBody>
          <a:bodyPr wrap="square" rtlCol="0">
            <a:spAutoFit/>
          </a:bodyPr>
          <a:lstStyle/>
          <a:p>
            <a:pPr algn="r"/>
            <a:r>
              <a:rPr lang="es-ES" dirty="0" smtClean="0">
                <a:latin typeface="Bookman Old Style" panose="02050604050505020204" pitchFamily="18" charset="0"/>
              </a:rPr>
              <a:t>"Sí, lo sé, no es fácil; pero es la forma más amorosa de demostrarle a nuestra familia, a nuestro hogar, a las demás personas que nos rodean  y sobre todo a NOSOTROS MISMOS, que nuestro amor hace que todo sea posible. Nuestro amor trasciende; el amor por nuestros hijos no pertenece solo a este mundo terrenal o algo material, sino que siempre será algo invisible que va más allá de la realidad que vivirá por siempre en nuestros corazones.".</a:t>
            </a:r>
            <a:endParaRPr lang="es-CO" dirty="0">
              <a:latin typeface="Bookman Old Style" panose="02050604050505020204" pitchFamily="18" charset="0"/>
            </a:endParaRPr>
          </a:p>
        </p:txBody>
      </p:sp>
    </p:spTree>
    <p:extLst>
      <p:ext uri="{BB962C8B-B14F-4D97-AF65-F5344CB8AC3E}">
        <p14:creationId xmlns:p14="http://schemas.microsoft.com/office/powerpoint/2010/main" val="36651458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90"/>
            <a:ext cx="12274826" cy="6904590"/>
          </a:xfrm>
          <a:prstGeom prst="rect">
            <a:avLst/>
          </a:prstGeom>
        </p:spPr>
      </p:pic>
      <p:sp>
        <p:nvSpPr>
          <p:cNvPr id="13" name="Título 12"/>
          <p:cNvSpPr>
            <a:spLocks noGrp="1"/>
          </p:cNvSpPr>
          <p:nvPr>
            <p:ph type="title"/>
          </p:nvPr>
        </p:nvSpPr>
        <p:spPr/>
        <p:txBody>
          <a:bodyPr>
            <a:normAutofit/>
          </a:bodyPr>
          <a:lstStyle/>
          <a:p>
            <a:r>
              <a:rPr lang="es-CO" sz="5400" dirty="0" smtClean="0">
                <a:solidFill>
                  <a:srgbClr val="00B050"/>
                </a:solidFill>
              </a:rPr>
              <a:t>AMOR FATI: Aceptación</a:t>
            </a:r>
            <a:endParaRPr lang="es-CO" sz="5400" dirty="0">
              <a:solidFill>
                <a:srgbClr val="00B050"/>
              </a:solidFill>
            </a:endParaRPr>
          </a:p>
        </p:txBody>
      </p:sp>
      <p:sp>
        <p:nvSpPr>
          <p:cNvPr id="15" name="CuadroTexto 14"/>
          <p:cNvSpPr txBox="1"/>
          <p:nvPr/>
        </p:nvSpPr>
        <p:spPr>
          <a:xfrm>
            <a:off x="6561055" y="1905000"/>
            <a:ext cx="4345757" cy="2554545"/>
          </a:xfrm>
          <a:prstGeom prst="rect">
            <a:avLst/>
          </a:prstGeom>
          <a:noFill/>
        </p:spPr>
        <p:txBody>
          <a:bodyPr wrap="square" rtlCol="0">
            <a:spAutoFit/>
          </a:bodyPr>
          <a:lstStyle/>
          <a:p>
            <a:r>
              <a:rPr lang="es-CO" sz="2000" b="1" i="1" dirty="0" smtClean="0">
                <a:solidFill>
                  <a:srgbClr val="002060"/>
                </a:solidFill>
                <a:latin typeface="Bradley Hand ITC" panose="03070402050302030203" pitchFamily="66" charset="0"/>
              </a:rPr>
              <a:t>La formula para expresar la grandeza en un ser humano es AMOR FATI: que uno no quiera que nada sea diferente, ni hacia adelante, ni hacia atrás, ni en toda la eternidad. Que uno se limite a soportar lo que sea necesario y aun menos disimularlo…. SI NO AMARLO </a:t>
            </a:r>
            <a:r>
              <a:rPr lang="es-CO" sz="2000" b="1" i="1" dirty="0" err="1" smtClean="0">
                <a:solidFill>
                  <a:srgbClr val="002060"/>
                </a:solidFill>
                <a:latin typeface="Bradley Hand ITC" panose="03070402050302030203" pitchFamily="66" charset="0"/>
              </a:rPr>
              <a:t>Nietzscge</a:t>
            </a:r>
            <a:r>
              <a:rPr lang="es-CO" sz="2000" b="1" i="1" dirty="0" smtClean="0">
                <a:solidFill>
                  <a:srgbClr val="002060"/>
                </a:solidFill>
                <a:latin typeface="Bradley Hand ITC" panose="03070402050302030203" pitchFamily="66" charset="0"/>
              </a:rPr>
              <a:t> </a:t>
            </a:r>
            <a:endParaRPr lang="es-CO" sz="2000" b="1" i="1" dirty="0">
              <a:solidFill>
                <a:srgbClr val="002060"/>
              </a:solidFill>
              <a:latin typeface="Bradley Hand ITC" panose="03070402050302030203" pitchFamily="66" charset="0"/>
            </a:endParaRPr>
          </a:p>
        </p:txBody>
      </p:sp>
      <p:sp>
        <p:nvSpPr>
          <p:cNvPr id="16" name="CuadroTexto 15"/>
          <p:cNvSpPr txBox="1"/>
          <p:nvPr/>
        </p:nvSpPr>
        <p:spPr>
          <a:xfrm>
            <a:off x="1218311" y="4808946"/>
            <a:ext cx="6907594" cy="1477328"/>
          </a:xfrm>
          <a:prstGeom prst="rect">
            <a:avLst/>
          </a:prstGeom>
          <a:noFill/>
        </p:spPr>
        <p:txBody>
          <a:bodyPr wrap="square" rtlCol="0">
            <a:spAutoFit/>
          </a:bodyPr>
          <a:lstStyle/>
          <a:p>
            <a:pPr algn="just"/>
            <a:r>
              <a:rPr lang="es-ES" dirty="0">
                <a:latin typeface="Bookman Old Style" panose="02050604050505020204" pitchFamily="18" charset="0"/>
              </a:rPr>
              <a:t>El </a:t>
            </a:r>
            <a:r>
              <a:rPr lang="es-ES" b="1" dirty="0">
                <a:latin typeface="Bookman Old Style" panose="02050604050505020204" pitchFamily="18" charset="0"/>
              </a:rPr>
              <a:t>Amor </a:t>
            </a:r>
            <a:r>
              <a:rPr lang="es-ES" b="1" dirty="0" err="1">
                <a:latin typeface="Bookman Old Style" panose="02050604050505020204" pitchFamily="18" charset="0"/>
              </a:rPr>
              <a:t>Fati</a:t>
            </a:r>
            <a:r>
              <a:rPr lang="es-ES" dirty="0">
                <a:latin typeface="Bookman Old Style" panose="02050604050505020204" pitchFamily="18" charset="0"/>
              </a:rPr>
              <a:t> es una expresión latina que se traduce como </a:t>
            </a:r>
            <a:r>
              <a:rPr lang="es-ES" b="1" dirty="0">
                <a:latin typeface="Bookman Old Style" panose="02050604050505020204" pitchFamily="18" charset="0"/>
              </a:rPr>
              <a:t>"amor al destino"</a:t>
            </a:r>
            <a:r>
              <a:rPr lang="es-ES" dirty="0">
                <a:latin typeface="Bookman Old Style" panose="02050604050505020204" pitchFamily="18" charset="0"/>
              </a:rPr>
              <a:t>. Es un concepto filosófico, popularizado principalmente por Friedrich Nietzsche, que describe una actitud ante la vida en la que no solo aceptas lo que te sucede, sino que lo abrazas por </a:t>
            </a:r>
            <a:r>
              <a:rPr lang="es-ES" dirty="0" smtClean="0">
                <a:latin typeface="Bookman Old Style" panose="02050604050505020204" pitchFamily="18" charset="0"/>
              </a:rPr>
              <a:t>completo</a:t>
            </a:r>
            <a:endParaRPr lang="es-CO" dirty="0">
              <a:latin typeface="Bookman Old Style" panose="02050604050505020204" pitchFamily="18" charset="0"/>
            </a:endParaRPr>
          </a:p>
        </p:txBody>
      </p:sp>
      <p:pic>
        <p:nvPicPr>
          <p:cNvPr id="19" name="Imagen 18"/>
          <p:cNvPicPr>
            <a:picLocks noChangeAspect="1"/>
          </p:cNvPicPr>
          <p:nvPr/>
        </p:nvPicPr>
        <p:blipFill>
          <a:blip r:embed="rId3"/>
          <a:stretch>
            <a:fillRect/>
          </a:stretch>
        </p:blipFill>
        <p:spPr>
          <a:xfrm>
            <a:off x="974104" y="1681163"/>
            <a:ext cx="5347365" cy="2919118"/>
          </a:xfrm>
          <a:prstGeom prst="rect">
            <a:avLst/>
          </a:prstGeom>
        </p:spPr>
      </p:pic>
    </p:spTree>
    <p:extLst>
      <p:ext uri="{BB962C8B-B14F-4D97-AF65-F5344CB8AC3E}">
        <p14:creationId xmlns:p14="http://schemas.microsoft.com/office/powerpoint/2010/main" val="271383294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sp>
        <p:nvSpPr>
          <p:cNvPr id="3" name="CuadroTexto 2"/>
          <p:cNvSpPr txBox="1"/>
          <p:nvPr/>
        </p:nvSpPr>
        <p:spPr>
          <a:xfrm>
            <a:off x="3572757" y="1362723"/>
            <a:ext cx="5571243" cy="4801314"/>
          </a:xfrm>
          <a:prstGeom prst="rect">
            <a:avLst/>
          </a:prstGeom>
          <a:noFill/>
        </p:spPr>
        <p:txBody>
          <a:bodyPr wrap="square" rtlCol="0">
            <a:spAutoFit/>
          </a:bodyPr>
          <a:lstStyle/>
          <a:p>
            <a:pPr algn="just"/>
            <a:r>
              <a:rPr lang="es-ES" b="1" dirty="0">
                <a:latin typeface="Bookman Old Style" panose="02050604050505020204" pitchFamily="18" charset="0"/>
              </a:rPr>
              <a:t>1. Más allá de la simple aceptación</a:t>
            </a:r>
          </a:p>
          <a:p>
            <a:pPr algn="just"/>
            <a:r>
              <a:rPr lang="es-ES" dirty="0">
                <a:latin typeface="Bookman Old Style" panose="02050604050505020204" pitchFamily="18" charset="0"/>
              </a:rPr>
              <a:t>Mientras que la "resignación" es aceptar algo porque no tienes otra opción, el </a:t>
            </a:r>
            <a:r>
              <a:rPr lang="es-ES" i="1" dirty="0">
                <a:latin typeface="Bookman Old Style" panose="02050604050505020204" pitchFamily="18" charset="0"/>
              </a:rPr>
              <a:t>Amor </a:t>
            </a:r>
            <a:r>
              <a:rPr lang="es-ES" i="1" dirty="0" err="1">
                <a:latin typeface="Bookman Old Style" panose="02050604050505020204" pitchFamily="18" charset="0"/>
              </a:rPr>
              <a:t>Fati</a:t>
            </a:r>
            <a:r>
              <a:rPr lang="es-ES" dirty="0">
                <a:latin typeface="Bookman Old Style" panose="02050604050505020204" pitchFamily="18" charset="0"/>
              </a:rPr>
              <a:t> propone </a:t>
            </a:r>
            <a:r>
              <a:rPr lang="es-ES" b="1" dirty="0">
                <a:latin typeface="Bookman Old Style" panose="02050604050505020204" pitchFamily="18" charset="0"/>
              </a:rPr>
              <a:t>amar</a:t>
            </a:r>
            <a:r>
              <a:rPr lang="es-ES" dirty="0">
                <a:latin typeface="Bookman Old Style" panose="02050604050505020204" pitchFamily="18" charset="0"/>
              </a:rPr>
              <a:t> activamente todo lo que llega. Esto incluye no solo los momentos de alegría y éxito, sino también el dolor, la pérdida y los errores</a:t>
            </a:r>
            <a:r>
              <a:rPr lang="es-ES" dirty="0" smtClean="0">
                <a:latin typeface="Bookman Old Style" panose="02050604050505020204" pitchFamily="18" charset="0"/>
              </a:rPr>
              <a:t>.</a:t>
            </a:r>
          </a:p>
          <a:p>
            <a:pPr algn="just"/>
            <a:endParaRPr lang="es-ES" dirty="0">
              <a:latin typeface="Bookman Old Style" panose="02050604050505020204" pitchFamily="18" charset="0"/>
            </a:endParaRPr>
          </a:p>
          <a:p>
            <a:pPr algn="just"/>
            <a:r>
              <a:rPr lang="es-ES" b="1" dirty="0">
                <a:latin typeface="Bookman Old Style" panose="02050604050505020204" pitchFamily="18" charset="0"/>
              </a:rPr>
              <a:t>2. Todo es necesario</a:t>
            </a:r>
          </a:p>
          <a:p>
            <a:pPr algn="just"/>
            <a:r>
              <a:rPr lang="es-ES" dirty="0">
                <a:latin typeface="Bookman Old Style" panose="02050604050505020204" pitchFamily="18" charset="0"/>
              </a:rPr>
              <a:t>Bajo esta visión, se entiende que cada evento de tu vida —por más difícil que sea— es un componente esencial para que seas quien eres en este momento. Si eliminaras un solo momento doloroso de tu pasado, también estarías borrando la sabiduría y la fortaleza que tienes hoy.</a:t>
            </a:r>
          </a:p>
          <a:p>
            <a:endParaRPr lang="es-CO" dirty="0"/>
          </a:p>
        </p:txBody>
      </p:sp>
      <p:sp>
        <p:nvSpPr>
          <p:cNvPr id="2" name="CuadroTexto 1"/>
          <p:cNvSpPr txBox="1"/>
          <p:nvPr/>
        </p:nvSpPr>
        <p:spPr>
          <a:xfrm>
            <a:off x="5081048" y="419752"/>
            <a:ext cx="4204997" cy="523220"/>
          </a:xfrm>
          <a:prstGeom prst="rect">
            <a:avLst/>
          </a:prstGeom>
          <a:noFill/>
        </p:spPr>
        <p:txBody>
          <a:bodyPr wrap="none" rtlCol="0">
            <a:spAutoFit/>
          </a:bodyPr>
          <a:lstStyle/>
          <a:p>
            <a:r>
              <a:rPr lang="es-CO" sz="2800" dirty="0" smtClean="0">
                <a:solidFill>
                  <a:srgbClr val="00B050"/>
                </a:solidFill>
                <a:latin typeface="Bookman Old Style" panose="02050604050505020204" pitchFamily="18" charset="0"/>
              </a:rPr>
              <a:t>Pilares fundamentales:</a:t>
            </a:r>
            <a:endParaRPr lang="es-CO" sz="2800" dirty="0">
              <a:solidFill>
                <a:srgbClr val="00B050"/>
              </a:solidFill>
              <a:latin typeface="Bookman Old Style" panose="02050604050505020204" pitchFamily="18" charset="0"/>
            </a:endParaRPr>
          </a:p>
        </p:txBody>
      </p:sp>
    </p:spTree>
    <p:extLst>
      <p:ext uri="{BB962C8B-B14F-4D97-AF65-F5344CB8AC3E}">
        <p14:creationId xmlns:p14="http://schemas.microsoft.com/office/powerpoint/2010/main" val="266160788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274826" cy="6904590"/>
          </a:xfrm>
          <a:prstGeom prst="rect">
            <a:avLst/>
          </a:prstGeom>
        </p:spPr>
      </p:pic>
      <p:sp>
        <p:nvSpPr>
          <p:cNvPr id="2" name="CuadroTexto 1"/>
          <p:cNvSpPr txBox="1"/>
          <p:nvPr/>
        </p:nvSpPr>
        <p:spPr>
          <a:xfrm>
            <a:off x="4675695" y="216815"/>
            <a:ext cx="6579909" cy="1077218"/>
          </a:xfrm>
          <a:prstGeom prst="rect">
            <a:avLst/>
          </a:prstGeom>
          <a:noFill/>
        </p:spPr>
        <p:txBody>
          <a:bodyPr wrap="square" rtlCol="0">
            <a:spAutoFit/>
          </a:bodyPr>
          <a:lstStyle/>
          <a:p>
            <a:r>
              <a:rPr lang="es-CO" sz="3200" b="1" dirty="0" smtClean="0">
                <a:solidFill>
                  <a:srgbClr val="00B050"/>
                </a:solidFill>
                <a:latin typeface="Bookman Old Style" panose="02050604050505020204" pitchFamily="18" charset="0"/>
              </a:rPr>
              <a:t>Transformando nuestros pensamientos.</a:t>
            </a:r>
            <a:endParaRPr lang="es-CO" sz="3200" b="1" dirty="0">
              <a:solidFill>
                <a:srgbClr val="00B050"/>
              </a:solidFill>
              <a:latin typeface="Bookman Old Style" panose="02050604050505020204" pitchFamily="18" charset="0"/>
            </a:endParaRPr>
          </a:p>
        </p:txBody>
      </p:sp>
      <p:sp>
        <p:nvSpPr>
          <p:cNvPr id="3" name="CuadroTexto 2"/>
          <p:cNvSpPr txBox="1"/>
          <p:nvPr/>
        </p:nvSpPr>
        <p:spPr>
          <a:xfrm>
            <a:off x="782425" y="1475700"/>
            <a:ext cx="6042583" cy="2308324"/>
          </a:xfrm>
          <a:prstGeom prst="rect">
            <a:avLst/>
          </a:prstGeom>
          <a:solidFill>
            <a:srgbClr val="FFFFCC"/>
          </a:solidFill>
        </p:spPr>
        <p:txBody>
          <a:bodyPr wrap="square" rtlCol="0">
            <a:spAutoFit/>
          </a:bodyPr>
          <a:lstStyle/>
          <a:p>
            <a:r>
              <a:rPr lang="es-ES" sz="1600" dirty="0">
                <a:latin typeface="Bookman Old Style" panose="02050604050505020204" pitchFamily="18" charset="0"/>
              </a:rPr>
              <a:t>"No se trata de no sentir </a:t>
            </a:r>
            <a:r>
              <a:rPr lang="es-ES" sz="1600" dirty="0" smtClean="0">
                <a:latin typeface="Bookman Old Style" panose="02050604050505020204" pitchFamily="18" charset="0"/>
              </a:rPr>
              <a:t>dolor o sufrir ; </a:t>
            </a:r>
            <a:r>
              <a:rPr lang="es-ES" sz="1600" dirty="0">
                <a:latin typeface="Bookman Old Style" panose="02050604050505020204" pitchFamily="18" charset="0"/>
              </a:rPr>
              <a:t>se trata de entender que, aunque nuestros hijos ya no estén con nosotros, su amor, sus gustos, su pensamiento y todo lo que eran nos enseñaron a ser padres.</a:t>
            </a:r>
          </a:p>
          <a:p>
            <a:r>
              <a:rPr lang="es-ES" sz="1600" dirty="0">
                <a:latin typeface="Bookman Old Style" panose="02050604050505020204" pitchFamily="18" charset="0"/>
              </a:rPr>
              <a:t>Padres que íbamos creciendo y adquiriendo conocimiento junto con ellos; padres que muchas veces fallamos; padres que demostrábamos amor de diferente manera y actuábamos con el conocimiento que teníamos de nuestros propios padres".</a:t>
            </a:r>
          </a:p>
        </p:txBody>
      </p:sp>
      <p:sp>
        <p:nvSpPr>
          <p:cNvPr id="14" name="CuadroTexto 13"/>
          <p:cNvSpPr txBox="1"/>
          <p:nvPr/>
        </p:nvSpPr>
        <p:spPr>
          <a:xfrm>
            <a:off x="3261674" y="4051645"/>
            <a:ext cx="7428322" cy="2585323"/>
          </a:xfrm>
          <a:prstGeom prst="rect">
            <a:avLst/>
          </a:prstGeom>
          <a:solidFill>
            <a:srgbClr val="FFFFCC"/>
          </a:solidFill>
        </p:spPr>
        <p:txBody>
          <a:bodyPr wrap="square" rtlCol="0">
            <a:spAutoFit/>
          </a:bodyPr>
          <a:lstStyle/>
          <a:p>
            <a:r>
              <a:rPr lang="es-ES" dirty="0">
                <a:latin typeface="Bookman Old Style" panose="02050604050505020204" pitchFamily="18" charset="0"/>
              </a:rPr>
              <a:t>Tal vez transformar los pensamientos que nos llevan al </a:t>
            </a:r>
            <a:r>
              <a:rPr lang="es-ES" b="1" dirty="0">
                <a:latin typeface="Bookman Old Style" panose="02050604050505020204" pitchFamily="18" charset="0"/>
              </a:rPr>
              <a:t>sufrimiento</a:t>
            </a:r>
            <a:r>
              <a:rPr lang="es-ES" dirty="0">
                <a:latin typeface="Bookman Old Style" panose="02050604050505020204" pitchFamily="18" charset="0"/>
              </a:rPr>
              <a:t> nos </a:t>
            </a:r>
            <a:r>
              <a:rPr lang="es-ES" b="1" dirty="0">
                <a:latin typeface="Bookman Old Style" panose="02050604050505020204" pitchFamily="18" charset="0"/>
              </a:rPr>
              <a:t>costará</a:t>
            </a:r>
            <a:r>
              <a:rPr lang="es-ES" dirty="0">
                <a:latin typeface="Bookman Old Style" panose="02050604050505020204" pitchFamily="18" charset="0"/>
              </a:rPr>
              <a:t> un poco, pero entender que recordar desde el amor es vivir hace la diferencia. Quizás tu hijo desea que cocines aquello que tanto amaba para sus hermanos, tíos y amigos; tal vez busque recordarte a través de una canción lo hermosa que es la vida o simplemente quiera decirte: 'Mami y Papi, hoy me hace feliz verlos crecer como personas, porque aunque no esté físicamente, me han demostrado que me aman a la </a:t>
            </a:r>
            <a:r>
              <a:rPr lang="es-ES" b="1" dirty="0">
                <a:latin typeface="Bookman Old Style" panose="02050604050505020204" pitchFamily="18" charset="0"/>
              </a:rPr>
              <a:t>distancia</a:t>
            </a:r>
            <a:r>
              <a:rPr lang="es-ES" dirty="0">
                <a:latin typeface="Bookman Old Style" panose="02050604050505020204" pitchFamily="18" charset="0"/>
              </a:rPr>
              <a:t>'".</a:t>
            </a:r>
            <a:endParaRPr lang="es-CO" dirty="0">
              <a:latin typeface="Bookman Old Style" panose="02050604050505020204" pitchFamily="18" charset="0"/>
            </a:endParaRPr>
          </a:p>
        </p:txBody>
      </p:sp>
    </p:spTree>
    <p:extLst>
      <p:ext uri="{BB962C8B-B14F-4D97-AF65-F5344CB8AC3E}">
        <p14:creationId xmlns:p14="http://schemas.microsoft.com/office/powerpoint/2010/main" val="388134401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Gota">
  <a:themeElements>
    <a:clrScheme name="Gota">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Gota</Template>
  <TotalTime>2185</TotalTime>
  <Words>1993</Words>
  <Application>Microsoft Office PowerPoint</Application>
  <PresentationFormat>Panorámica</PresentationFormat>
  <Paragraphs>82</Paragraphs>
  <Slides>15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Antique Olive CompactPS</vt:lpstr>
      <vt:lpstr>Arial</vt:lpstr>
      <vt:lpstr>Bookman Old Style</vt:lpstr>
      <vt:lpstr>Bradley Hand ITC</vt:lpstr>
      <vt:lpstr>Tw Cen MT</vt:lpstr>
      <vt:lpstr>Wingdings</vt:lpstr>
      <vt:lpstr>Gota</vt:lpstr>
      <vt:lpstr>UN AMOR QUE FLORECE… SIN MEDIR ESPACIO, TIEMPO, DISTANCIA …  </vt:lpstr>
      <vt:lpstr>Presentación de PowerPoint</vt:lpstr>
      <vt:lpstr>Presentación de PowerPoint</vt:lpstr>
      <vt:lpstr>Presentación de PowerPoint</vt:lpstr>
      <vt:lpstr>Presentación de PowerPoint</vt:lpstr>
      <vt:lpstr>Presentación de PowerPoint</vt:lpstr>
      <vt:lpstr>AMOR FATI: Aceptación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yira paola ramos avendaño</dc:creator>
  <cp:lastModifiedBy>FERNANDO</cp:lastModifiedBy>
  <cp:revision>33</cp:revision>
  <dcterms:created xsi:type="dcterms:W3CDTF">2026-05-04T03:17:32Z</dcterms:created>
  <dcterms:modified xsi:type="dcterms:W3CDTF">2026-05-26T18:34:04Z</dcterms:modified>
</cp:coreProperties>
</file>